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915" r:id="rId1"/>
  </p:sldMasterIdLst>
  <p:notesMasterIdLst>
    <p:notesMasterId r:id="rId28"/>
  </p:notesMasterIdLst>
  <p:sldIdLst>
    <p:sldId id="256" r:id="rId2"/>
    <p:sldId id="257" r:id="rId3"/>
    <p:sldId id="258" r:id="rId4"/>
    <p:sldId id="259" r:id="rId5"/>
    <p:sldId id="260" r:id="rId6"/>
    <p:sldId id="277" r:id="rId7"/>
    <p:sldId id="267" r:id="rId8"/>
    <p:sldId id="268" r:id="rId9"/>
    <p:sldId id="278" r:id="rId10"/>
    <p:sldId id="261" r:id="rId11"/>
    <p:sldId id="262" r:id="rId12"/>
    <p:sldId id="263" r:id="rId13"/>
    <p:sldId id="264" r:id="rId14"/>
    <p:sldId id="265" r:id="rId15"/>
    <p:sldId id="266" r:id="rId16"/>
    <p:sldId id="279" r:id="rId17"/>
    <p:sldId id="269" r:id="rId18"/>
    <p:sldId id="270" r:id="rId19"/>
    <p:sldId id="271" r:id="rId20"/>
    <p:sldId id="280" r:id="rId21"/>
    <p:sldId id="281" r:id="rId22"/>
    <p:sldId id="282" r:id="rId23"/>
    <p:sldId id="273" r:id="rId24"/>
    <p:sldId id="274" r:id="rId25"/>
    <p:sldId id="275" r:id="rId26"/>
    <p:sldId id="276"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1pPr>
    <a:lvl2pPr marL="0" marR="0" indent="4572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2pPr>
    <a:lvl3pPr marL="0" marR="0" indent="9144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3pPr>
    <a:lvl4pPr marL="0" marR="0" indent="13716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4pPr>
    <a:lvl5pPr marL="0" marR="0" indent="18288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5pPr>
    <a:lvl6pPr marL="0" marR="0" indent="22860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6pPr>
    <a:lvl7pPr marL="0" marR="0" indent="27432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7pPr>
    <a:lvl8pPr marL="0" marR="0" indent="32004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8pPr>
    <a:lvl9pPr marL="0" marR="0" indent="36576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03" autoAdjust="0"/>
    <p:restoredTop sz="94660"/>
  </p:normalViewPr>
  <p:slideViewPr>
    <p:cSldViewPr snapToGrid="0">
      <p:cViewPr varScale="1">
        <p:scale>
          <a:sx n="34" d="100"/>
          <a:sy n="34" d="100"/>
        </p:scale>
        <p:origin x="73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7.jpeg>
</file>

<file path=ppt/media/image28.png>
</file>

<file path=ppt/media/image29.jpe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4063820219"/>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16933"/>
            <a:ext cx="24384000" cy="13732934"/>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3014134" y="4809068"/>
            <a:ext cx="15533872" cy="3292604"/>
          </a:xfrm>
        </p:spPr>
        <p:txBody>
          <a:bodyPr anchor="b">
            <a:noAutofit/>
          </a:bodyPr>
          <a:lstStyle>
            <a:lvl1pPr algn="r">
              <a:defRPr sz="108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3014134" y="8101667"/>
            <a:ext cx="15533872" cy="2193798"/>
          </a:xfrm>
        </p:spPr>
        <p:txBody>
          <a:bodyPr anchor="t"/>
          <a:lstStyle>
            <a:lvl1pPr marL="0" indent="0" algn="r">
              <a:buNone/>
              <a:defRPr>
                <a:solidFill>
                  <a:schemeClr val="tx1">
                    <a:lumMod val="50000"/>
                    <a:lumOff val="50000"/>
                  </a:schemeClr>
                </a:solidFill>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3284915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54670" y="1219200"/>
            <a:ext cx="17193336" cy="6807200"/>
          </a:xfrm>
        </p:spPr>
        <p:txBody>
          <a:bodyPr anchor="ctr">
            <a:normAutofit/>
          </a:bodyPr>
          <a:lstStyle>
            <a:lvl1pPr algn="l">
              <a:defRPr sz="8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54670" y="8940800"/>
            <a:ext cx="17193336" cy="3141924"/>
          </a:xfrm>
        </p:spPr>
        <p:txBody>
          <a:bodyPr anchor="ctr">
            <a:normAutofit/>
          </a:bodyPr>
          <a:lstStyle>
            <a:lvl1pPr marL="0" indent="0" algn="l">
              <a:buNone/>
              <a:defRPr sz="3600">
                <a:solidFill>
                  <a:schemeClr val="tx1">
                    <a:lumMod val="75000"/>
                    <a:lumOff val="25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891168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62668" y="1219200"/>
            <a:ext cx="16188268" cy="6045200"/>
          </a:xfrm>
        </p:spPr>
        <p:txBody>
          <a:bodyPr anchor="ctr">
            <a:normAutofit/>
          </a:bodyPr>
          <a:lstStyle>
            <a:lvl1pPr algn="l">
              <a:defRPr sz="88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2732278" y="7264400"/>
            <a:ext cx="14449048" cy="762000"/>
          </a:xfrm>
        </p:spPr>
        <p:txBody>
          <a:bodyPr anchor="ctr">
            <a:noAutofit/>
          </a:bodyPr>
          <a:lstStyle>
            <a:lvl1pPr marL="0" indent="0">
              <a:buFontTx/>
              <a:buNone/>
              <a:defRPr sz="3200">
                <a:solidFill>
                  <a:schemeClr val="tx1">
                    <a:lumMod val="50000"/>
                    <a:lumOff val="50000"/>
                  </a:schemeClr>
                </a:solidFill>
              </a:defRPr>
            </a:lvl1pPr>
            <a:lvl2pPr marL="914400" indent="0">
              <a:buFontTx/>
              <a:buNone/>
              <a:defRPr/>
            </a:lvl2pPr>
            <a:lvl3pPr marL="1828800" indent="0">
              <a:buFontTx/>
              <a:buNone/>
              <a:defRPr/>
            </a:lvl3pPr>
            <a:lvl4pPr marL="2743200" indent="0">
              <a:buFontTx/>
              <a:buNone/>
              <a:defRPr/>
            </a:lvl4pPr>
            <a:lvl5pPr marL="36576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354670" y="8940800"/>
            <a:ext cx="17193336" cy="3141924"/>
          </a:xfrm>
        </p:spPr>
        <p:txBody>
          <a:bodyPr anchor="ctr">
            <a:normAutofit/>
          </a:bodyPr>
          <a:lstStyle>
            <a:lvl1pPr marL="0" indent="0" algn="l">
              <a:buNone/>
              <a:defRPr sz="3600">
                <a:solidFill>
                  <a:schemeClr val="tx1">
                    <a:lumMod val="75000"/>
                    <a:lumOff val="25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
        <p:nvSpPr>
          <p:cNvPr id="24" name="TextBox 23"/>
          <p:cNvSpPr txBox="1"/>
          <p:nvPr/>
        </p:nvSpPr>
        <p:spPr>
          <a:xfrm>
            <a:off x="1083740" y="1580756"/>
            <a:ext cx="1219200" cy="1169552"/>
          </a:xfrm>
          <a:prstGeom prst="rect">
            <a:avLst/>
          </a:prstGeom>
        </p:spPr>
        <p:txBody>
          <a:bodyPr vert="horz" lIns="182880" tIns="91440" rIns="182880" bIns="91440" rtlCol="0" anchor="ctr">
            <a:noAutofit/>
          </a:bodyPr>
          <a:lstStyle/>
          <a:p>
            <a:pPr lvl="0"/>
            <a:r>
              <a:rPr lang="en-US" sz="1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17786022" y="5773112"/>
            <a:ext cx="1219200" cy="1169552"/>
          </a:xfrm>
          <a:prstGeom prst="rect">
            <a:avLst/>
          </a:prstGeom>
        </p:spPr>
        <p:txBody>
          <a:bodyPr vert="horz" lIns="182880" tIns="91440" rIns="182880" bIns="91440" rtlCol="0" anchor="ctr">
            <a:noAutofit/>
          </a:bodyPr>
          <a:lstStyle/>
          <a:p>
            <a:pPr lvl="0"/>
            <a:r>
              <a:rPr lang="en-US" sz="1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58698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54670" y="3863976"/>
            <a:ext cx="17193336" cy="5190920"/>
          </a:xfrm>
        </p:spPr>
        <p:txBody>
          <a:bodyPr anchor="b">
            <a:normAutofit/>
          </a:bodyPr>
          <a:lstStyle>
            <a:lvl1pPr algn="l">
              <a:defRPr sz="8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54670" y="9054896"/>
            <a:ext cx="17193336" cy="3027828"/>
          </a:xfrm>
        </p:spPr>
        <p:txBody>
          <a:bodyPr anchor="t">
            <a:normAutofit/>
          </a:bodyPr>
          <a:lstStyle>
            <a:lvl1pPr marL="0" indent="0" algn="l">
              <a:buNone/>
              <a:defRPr sz="3600">
                <a:solidFill>
                  <a:schemeClr val="tx1">
                    <a:lumMod val="75000"/>
                    <a:lumOff val="25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4361596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862668" y="1219200"/>
            <a:ext cx="16188268" cy="6045200"/>
          </a:xfrm>
        </p:spPr>
        <p:txBody>
          <a:bodyPr anchor="ctr">
            <a:normAutofit/>
          </a:bodyPr>
          <a:lstStyle>
            <a:lvl1pPr algn="l">
              <a:defRPr sz="88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54665" y="8026400"/>
            <a:ext cx="17193338" cy="1028496"/>
          </a:xfrm>
        </p:spPr>
        <p:txBody>
          <a:bodyPr anchor="b">
            <a:noAutofit/>
          </a:bodyPr>
          <a:lstStyle>
            <a:lvl1pPr marL="0" indent="0">
              <a:buFontTx/>
              <a:buNone/>
              <a:defRPr sz="4800">
                <a:solidFill>
                  <a:schemeClr val="tx1">
                    <a:lumMod val="75000"/>
                    <a:lumOff val="25000"/>
                  </a:schemeClr>
                </a:solidFill>
              </a:defRPr>
            </a:lvl1pPr>
            <a:lvl2pPr marL="914400" indent="0">
              <a:buFontTx/>
              <a:buNone/>
              <a:defRPr/>
            </a:lvl2pPr>
            <a:lvl3pPr marL="1828800" indent="0">
              <a:buFontTx/>
              <a:buNone/>
              <a:defRPr/>
            </a:lvl3pPr>
            <a:lvl4pPr marL="2743200" indent="0">
              <a:buFontTx/>
              <a:buNone/>
              <a:defRPr/>
            </a:lvl4pPr>
            <a:lvl5pPr marL="36576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354670" y="9054896"/>
            <a:ext cx="17193336" cy="3027828"/>
          </a:xfrm>
        </p:spPr>
        <p:txBody>
          <a:bodyPr anchor="t">
            <a:normAutofit/>
          </a:bodyPr>
          <a:lstStyle>
            <a:lvl1pPr marL="0" indent="0" algn="l">
              <a:buNone/>
              <a:defRPr sz="3600">
                <a:solidFill>
                  <a:schemeClr val="tx1">
                    <a:lumMod val="50000"/>
                    <a:lumOff val="50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
        <p:nvSpPr>
          <p:cNvPr id="24" name="TextBox 23"/>
          <p:cNvSpPr txBox="1"/>
          <p:nvPr/>
        </p:nvSpPr>
        <p:spPr>
          <a:xfrm>
            <a:off x="1083740" y="1580756"/>
            <a:ext cx="1219200" cy="1169552"/>
          </a:xfrm>
          <a:prstGeom prst="rect">
            <a:avLst/>
          </a:prstGeom>
        </p:spPr>
        <p:txBody>
          <a:bodyPr vert="horz" lIns="182880" tIns="91440" rIns="182880" bIns="91440" rtlCol="0" anchor="ctr">
            <a:noAutofit/>
          </a:bodyPr>
          <a:lstStyle/>
          <a:p>
            <a:pPr lvl="0"/>
            <a:r>
              <a:rPr lang="en-US" sz="1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17786022" y="5773112"/>
            <a:ext cx="1219200" cy="1169552"/>
          </a:xfrm>
          <a:prstGeom prst="rect">
            <a:avLst/>
          </a:prstGeom>
        </p:spPr>
        <p:txBody>
          <a:bodyPr vert="horz" lIns="182880" tIns="91440" rIns="182880" bIns="91440" rtlCol="0" anchor="ctr">
            <a:noAutofit/>
          </a:bodyPr>
          <a:lstStyle/>
          <a:p>
            <a:pPr lvl="0"/>
            <a:r>
              <a:rPr lang="en-US" sz="1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493282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371599" y="1219200"/>
            <a:ext cx="17176406" cy="6045200"/>
          </a:xfrm>
        </p:spPr>
        <p:txBody>
          <a:bodyPr anchor="ctr">
            <a:normAutofit/>
          </a:bodyPr>
          <a:lstStyle>
            <a:lvl1pPr algn="l">
              <a:defRPr sz="88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54665" y="8026400"/>
            <a:ext cx="17193338" cy="1028496"/>
          </a:xfrm>
        </p:spPr>
        <p:txBody>
          <a:bodyPr anchor="b">
            <a:noAutofit/>
          </a:bodyPr>
          <a:lstStyle>
            <a:lvl1pPr marL="0" indent="0">
              <a:buFontTx/>
              <a:buNone/>
              <a:defRPr sz="4800">
                <a:solidFill>
                  <a:schemeClr val="accent1"/>
                </a:solidFill>
              </a:defRPr>
            </a:lvl1pPr>
            <a:lvl2pPr marL="914400" indent="0">
              <a:buFontTx/>
              <a:buNone/>
              <a:defRPr/>
            </a:lvl2pPr>
            <a:lvl3pPr marL="1828800" indent="0">
              <a:buFontTx/>
              <a:buNone/>
              <a:defRPr/>
            </a:lvl3pPr>
            <a:lvl4pPr marL="2743200" indent="0">
              <a:buFontTx/>
              <a:buNone/>
              <a:defRPr/>
            </a:lvl4pPr>
            <a:lvl5pPr marL="36576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354670" y="9054896"/>
            <a:ext cx="17193336" cy="3027828"/>
          </a:xfrm>
        </p:spPr>
        <p:txBody>
          <a:bodyPr anchor="t">
            <a:normAutofit/>
          </a:bodyPr>
          <a:lstStyle>
            <a:lvl1pPr marL="0" indent="0" algn="l">
              <a:buNone/>
              <a:defRPr sz="3600">
                <a:solidFill>
                  <a:schemeClr val="tx1">
                    <a:lumMod val="50000"/>
                    <a:lumOff val="50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7488172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8778680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935347" y="1219199"/>
            <a:ext cx="2609486" cy="10502902"/>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54670" y="1219200"/>
            <a:ext cx="14120300" cy="10502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8920969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xfrm>
            <a:off x="1270000" y="4269316"/>
            <a:ext cx="21844000" cy="8432801"/>
          </a:xfrm>
          <a:prstGeom prst="rect">
            <a:avLst/>
          </a:prstGeom>
        </p:spPr>
        <p:txBody>
          <a:bodyPr numCol="2" spcCol="109220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220822898"/>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Northern Lights display in a dark night sky over mountains"/>
          <p:cNvSpPr>
            <a:spLocks noGrp="1"/>
          </p:cNvSpPr>
          <p:nvPr>
            <p:ph type="pic" idx="21"/>
          </p:nvPr>
        </p:nvSpPr>
        <p:spPr>
          <a:xfrm>
            <a:off x="0" y="-762000"/>
            <a:ext cx="24384000" cy="15240000"/>
          </a:xfrm>
          <a:prstGeom prst="rect">
            <a:avLst/>
          </a:prstGeom>
        </p:spPr>
        <p:txBody>
          <a:bodyPr lIns="91439" tIns="45719" rIns="91439" bIns="45719">
            <a:noAutofit/>
          </a:bodyPr>
          <a:lstStyle/>
          <a:p>
            <a:endParaRPr/>
          </a:p>
        </p:txBody>
      </p:sp>
      <p:sp>
        <p:nvSpPr>
          <p:cNvPr id="22" name="Author and Date"/>
          <p:cNvSpPr txBox="1">
            <a:spLocks noGrp="1"/>
          </p:cNvSpPr>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r>
              <a:t>Author and Date</a:t>
            </a:r>
          </a:p>
        </p:txBody>
      </p:sp>
      <p:sp>
        <p:nvSpPr>
          <p:cNvPr id="23" name="Presentation Title"/>
          <p:cNvSpPr txBox="1">
            <a:spLocks noGrp="1"/>
          </p:cNvSpPr>
          <p:nvPr>
            <p:ph type="title" hasCustomPrompt="1"/>
          </p:nvPr>
        </p:nvSpPr>
        <p:spPr>
          <a:xfrm>
            <a:off x="1270000" y="3289300"/>
            <a:ext cx="21844000" cy="3873500"/>
          </a:xfrm>
          <a:prstGeom prst="rect">
            <a:avLst/>
          </a:prstGeom>
        </p:spPr>
        <p:txBody>
          <a:bodyPr/>
          <a:lstStyle>
            <a:lvl1pPr defTabSz="2438400">
              <a:lnSpc>
                <a:spcPct val="90000"/>
              </a:lnSpc>
              <a:defRPr sz="11600" spc="-348"/>
            </a:lvl1pPr>
          </a:lstStyle>
          <a:p>
            <a:r>
              <a:t>Presentation Title</a:t>
            </a:r>
          </a:p>
        </p:txBody>
      </p:sp>
      <p:sp>
        <p:nvSpPr>
          <p:cNvPr id="24" name="Body Level One…"/>
          <p:cNvSpPr txBox="1">
            <a:spLocks noGrp="1"/>
          </p:cNvSpPr>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491316371"/>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32218637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377187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Presentation Title"/>
          <p:cNvSpPr txBox="1">
            <a:spLocks noGrp="1"/>
          </p:cNvSpPr>
          <p:nvPr>
            <p:ph type="title" hasCustomPrompt="1"/>
          </p:nvPr>
        </p:nvSpPr>
        <p:spPr>
          <a:xfrm>
            <a:off x="1270000" y="3289300"/>
            <a:ext cx="21844000" cy="3879454"/>
          </a:xfrm>
          <a:prstGeom prst="rect">
            <a:avLst/>
          </a:prstGeom>
        </p:spPr>
        <p:txBody>
          <a:bodyPr/>
          <a:lstStyle>
            <a:lvl1pPr defTabSz="2438338">
              <a:lnSpc>
                <a:spcPct val="90000"/>
              </a:lnSpc>
              <a:defRPr sz="11600" spc="-348">
                <a:gradFill flip="none" rotWithShape="1">
                  <a:gsLst>
                    <a:gs pos="0">
                      <a:srgbClr val="00E8FF"/>
                    </a:gs>
                    <a:gs pos="100000">
                      <a:srgbClr val="FF00F7"/>
                    </a:gs>
                  </a:gsLst>
                  <a:lin ang="3967761" scaled="0"/>
                </a:gradFill>
              </a:defRPr>
            </a:lvl1pPr>
          </a:lstStyle>
          <a:p>
            <a:r>
              <a:t>Presentation Title</a:t>
            </a:r>
          </a:p>
        </p:txBody>
      </p:sp>
      <p:sp>
        <p:nvSpPr>
          <p:cNvPr id="12" name="Author and Date"/>
          <p:cNvSpPr txBox="1">
            <a:spLocks noGrp="1"/>
          </p:cNvSpPr>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r>
              <a:t>Author and Date</a:t>
            </a:r>
          </a:p>
        </p:txBody>
      </p:sp>
      <p:sp>
        <p:nvSpPr>
          <p:cNvPr id="13" name="Body Level One…"/>
          <p:cNvSpPr txBox="1">
            <a:spLocks noGrp="1"/>
          </p:cNvSpPr>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661854524"/>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54670" y="5401735"/>
            <a:ext cx="17193336" cy="3653162"/>
          </a:xfrm>
        </p:spPr>
        <p:txBody>
          <a:bodyPr anchor="b"/>
          <a:lstStyle>
            <a:lvl1pPr algn="l">
              <a:defRPr sz="8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54670" y="9054896"/>
            <a:ext cx="17193336" cy="1720800"/>
          </a:xfrm>
        </p:spPr>
        <p:txBody>
          <a:bodyPr anchor="t"/>
          <a:lstStyle>
            <a:lvl1pPr marL="0" indent="0" algn="l">
              <a:buNone/>
              <a:defRPr sz="4000">
                <a:solidFill>
                  <a:schemeClr val="tx1">
                    <a:lumMod val="50000"/>
                    <a:lumOff val="50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2809836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354669" y="4321178"/>
            <a:ext cx="8368070" cy="7761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0179940" y="4321179"/>
            <a:ext cx="8368068" cy="776154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02234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351491" y="4321966"/>
            <a:ext cx="8371246" cy="1152524"/>
          </a:xfrm>
        </p:spPr>
        <p:txBody>
          <a:bodyPr anchor="b">
            <a:noAutofit/>
          </a:bodyPr>
          <a:lstStyle>
            <a:lvl1pPr marL="0" indent="0">
              <a:buNone/>
              <a:defRPr sz="4800" b="0"/>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4" name="Content Placeholder 3"/>
          <p:cNvSpPr>
            <a:spLocks noGrp="1"/>
          </p:cNvSpPr>
          <p:nvPr>
            <p:ph sz="half" idx="2"/>
          </p:nvPr>
        </p:nvSpPr>
        <p:spPr>
          <a:xfrm>
            <a:off x="1351491" y="5474491"/>
            <a:ext cx="8371246" cy="66082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0176766" y="4321966"/>
            <a:ext cx="8371236" cy="1152524"/>
          </a:xfrm>
        </p:spPr>
        <p:txBody>
          <a:bodyPr anchor="b">
            <a:noAutofit/>
          </a:bodyPr>
          <a:lstStyle>
            <a:lvl1pPr marL="0" indent="0">
              <a:buNone/>
              <a:defRPr sz="4800" b="0"/>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6" name="Content Placeholder 5"/>
          <p:cNvSpPr>
            <a:spLocks noGrp="1"/>
          </p:cNvSpPr>
          <p:nvPr>
            <p:ph sz="quarter" idx="4"/>
          </p:nvPr>
        </p:nvSpPr>
        <p:spPr>
          <a:xfrm>
            <a:off x="10176769" y="5474491"/>
            <a:ext cx="8371234" cy="66082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smtClean="0"/>
              <a:pPr/>
              <a:t>5/25/2022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9846810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354668" y="1219200"/>
            <a:ext cx="17193336" cy="2641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909357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5/25/2022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2055712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54668" y="2997208"/>
            <a:ext cx="7709056" cy="2556932"/>
          </a:xfrm>
        </p:spPr>
        <p:txBody>
          <a:bodyPr anchor="b">
            <a:normAutofit/>
          </a:bodyPr>
          <a:lstStyle>
            <a:lvl1pPr>
              <a:defRPr sz="4000"/>
            </a:lvl1pPr>
          </a:lstStyle>
          <a:p>
            <a:r>
              <a:rPr lang="en-US" smtClean="0"/>
              <a:t>Click to edit Master title style</a:t>
            </a:r>
            <a:endParaRPr lang="en-US" dirty="0"/>
          </a:p>
        </p:txBody>
      </p:sp>
      <p:sp>
        <p:nvSpPr>
          <p:cNvPr id="3" name="Content Placeholder 2"/>
          <p:cNvSpPr>
            <a:spLocks noGrp="1"/>
          </p:cNvSpPr>
          <p:nvPr>
            <p:ph idx="1"/>
          </p:nvPr>
        </p:nvSpPr>
        <p:spPr>
          <a:xfrm>
            <a:off x="9520923" y="1029849"/>
            <a:ext cx="9027082" cy="1105287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354668" y="5554139"/>
            <a:ext cx="7709056" cy="5168898"/>
          </a:xfrm>
        </p:spPr>
        <p:txBody>
          <a:bodyPr>
            <a:normAutofit/>
          </a:bodyPr>
          <a:lstStyle>
            <a:lvl1pPr marL="0" indent="0">
              <a:buNone/>
              <a:defRPr sz="2800"/>
            </a:lvl1pPr>
            <a:lvl2pPr marL="914126" indent="0">
              <a:buNone/>
              <a:defRPr sz="2800"/>
            </a:lvl2pPr>
            <a:lvl3pPr marL="1828252" indent="0">
              <a:buNone/>
              <a:defRPr sz="2400"/>
            </a:lvl3pPr>
            <a:lvl4pPr marL="2742378" indent="0">
              <a:buNone/>
              <a:defRPr sz="2000"/>
            </a:lvl4pPr>
            <a:lvl5pPr marL="3656502" indent="0">
              <a:buNone/>
              <a:defRPr sz="2000"/>
            </a:lvl5pPr>
            <a:lvl6pPr marL="4570628" indent="0">
              <a:buNone/>
              <a:defRPr sz="2000"/>
            </a:lvl6pPr>
            <a:lvl7pPr marL="5484754" indent="0">
              <a:buNone/>
              <a:defRPr sz="2000"/>
            </a:lvl7pPr>
            <a:lvl8pPr marL="6398880" indent="0">
              <a:buNone/>
              <a:defRPr sz="2000"/>
            </a:lvl8pPr>
            <a:lvl9pPr marL="7313006" indent="0">
              <a:buNone/>
              <a:defRPr sz="2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smtClean="0"/>
              <a:pPr/>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860839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54669" y="9601200"/>
            <a:ext cx="17193334" cy="1133476"/>
          </a:xfrm>
        </p:spPr>
        <p:txBody>
          <a:bodyPr anchor="b">
            <a:normAutofit/>
          </a:bodyPr>
          <a:lstStyle>
            <a:lvl1pPr algn="l">
              <a:defRPr sz="4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54668" y="1219200"/>
            <a:ext cx="17193336" cy="7691436"/>
          </a:xfrm>
        </p:spPr>
        <p:txBody>
          <a:bodyPr anchor="t">
            <a:normAutofit/>
          </a:bodyPr>
          <a:lstStyle>
            <a:lvl1pPr marL="0" indent="0" algn="ctr">
              <a:buNone/>
              <a:defRPr sz="3200"/>
            </a:lvl1pPr>
            <a:lvl2pPr marL="914400" indent="0">
              <a:buNone/>
              <a:defRPr sz="3200"/>
            </a:lvl2pPr>
            <a:lvl3pPr marL="1828800" indent="0">
              <a:buNone/>
              <a:defRPr sz="3200"/>
            </a:lvl3pPr>
            <a:lvl4pPr marL="2743200" indent="0">
              <a:buNone/>
              <a:defRPr sz="3200"/>
            </a:lvl4pPr>
            <a:lvl5pPr marL="3657600" indent="0">
              <a:buNone/>
              <a:defRPr sz="3200"/>
            </a:lvl5pPr>
            <a:lvl6pPr marL="4572000" indent="0">
              <a:buNone/>
              <a:defRPr sz="3200"/>
            </a:lvl6pPr>
            <a:lvl7pPr marL="5486400" indent="0">
              <a:buNone/>
              <a:defRPr sz="3200"/>
            </a:lvl7pPr>
            <a:lvl8pPr marL="6400800" indent="0">
              <a:buNone/>
              <a:defRPr sz="3200"/>
            </a:lvl8pPr>
            <a:lvl9pPr marL="7315200" indent="0">
              <a:buNone/>
              <a:defRPr sz="3200"/>
            </a:lvl9pPr>
          </a:lstStyle>
          <a:p>
            <a:r>
              <a:rPr lang="en-US" smtClean="0"/>
              <a:t>Click icon to add picture</a:t>
            </a:r>
            <a:endParaRPr lang="en-US" dirty="0"/>
          </a:p>
        </p:txBody>
      </p:sp>
      <p:sp>
        <p:nvSpPr>
          <p:cNvPr id="4" name="Text Placeholder 3"/>
          <p:cNvSpPr>
            <a:spLocks noGrp="1"/>
          </p:cNvSpPr>
          <p:nvPr>
            <p:ph type="body" sz="half" idx="2"/>
          </p:nvPr>
        </p:nvSpPr>
        <p:spPr>
          <a:xfrm>
            <a:off x="1354669" y="10734676"/>
            <a:ext cx="17193334" cy="1348048"/>
          </a:xfrm>
        </p:spPr>
        <p:txBody>
          <a:bodyPr>
            <a:normAutofit/>
          </a:bodyPr>
          <a:lstStyle>
            <a:lvl1pPr marL="0" indent="0">
              <a:buNone/>
              <a:defRPr sz="24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
        <p:nvSpPr>
          <p:cNvPr id="5" name="Date Placeholder 4"/>
          <p:cNvSpPr>
            <a:spLocks noGrp="1"/>
          </p:cNvSpPr>
          <p:nvPr>
            <p:ph type="dt" sz="half" idx="10"/>
          </p:nvPr>
        </p:nvSpPr>
        <p:spPr/>
        <p:txBody>
          <a:bodyPr/>
          <a:lstStyle/>
          <a:p>
            <a:fld id="{18C79C5D-2A6F-F04D-97DA-BEF2467B64E4}" type="datetimeFigureOut">
              <a:rPr lang="en-US" smtClean="0"/>
              <a:pPr/>
              <a:t>5/25/2022</a:t>
            </a:fld>
            <a:endParaRPr lang="en-US" dirty="0"/>
          </a:p>
        </p:txBody>
      </p:sp>
    </p:spTree>
    <p:extLst>
      <p:ext uri="{BB962C8B-B14F-4D97-AF65-F5344CB8AC3E}">
        <p14:creationId xmlns:p14="http://schemas.microsoft.com/office/powerpoint/2010/main" val="3575411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16933"/>
            <a:ext cx="24384000" cy="13732934"/>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1354668" y="1219200"/>
            <a:ext cx="17193336" cy="2641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54668" y="4321179"/>
            <a:ext cx="17193336" cy="776154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4410267" y="12082725"/>
            <a:ext cx="1823878" cy="730250"/>
          </a:xfrm>
          <a:prstGeom prst="rect">
            <a:avLst/>
          </a:prstGeom>
        </p:spPr>
        <p:txBody>
          <a:bodyPr vert="horz" lIns="91440" tIns="45720" rIns="91440" bIns="45720" rtlCol="0" anchor="ctr"/>
          <a:lstStyle>
            <a:lvl1pPr algn="r">
              <a:defRPr sz="1800">
                <a:solidFill>
                  <a:schemeClr val="tx1">
                    <a:tint val="75000"/>
                  </a:schemeClr>
                </a:solidFill>
              </a:defRPr>
            </a:lvl1pPr>
          </a:lstStyle>
          <a:p>
            <a:fld id="{09B482E8-6E0E-1B4F-B1FD-C69DB9E858D9}" type="datetimeFigureOut">
              <a:rPr lang="en-US" smtClean="0"/>
              <a:pPr/>
              <a:t>5/25/2022</a:t>
            </a:fld>
            <a:endParaRPr lang="en-US" dirty="0"/>
          </a:p>
        </p:txBody>
      </p:sp>
      <p:sp>
        <p:nvSpPr>
          <p:cNvPr id="5" name="Footer Placeholder 4"/>
          <p:cNvSpPr>
            <a:spLocks noGrp="1"/>
          </p:cNvSpPr>
          <p:nvPr>
            <p:ph type="ftr" sz="quarter" idx="3"/>
          </p:nvPr>
        </p:nvSpPr>
        <p:spPr>
          <a:xfrm>
            <a:off x="1354668" y="12082725"/>
            <a:ext cx="12595224" cy="730250"/>
          </a:xfrm>
          <a:prstGeom prst="rect">
            <a:avLst/>
          </a:prstGeom>
        </p:spPr>
        <p:txBody>
          <a:bodyPr vert="horz" lIns="91440" tIns="45720" rIns="91440" bIns="45720" rtlCol="0" anchor="ctr"/>
          <a:lstStyle>
            <a:lvl1pPr algn="l">
              <a:defRPr sz="1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181327" y="12082725"/>
            <a:ext cx="1366678" cy="730250"/>
          </a:xfrm>
          <a:prstGeom prst="rect">
            <a:avLst/>
          </a:prstGeom>
        </p:spPr>
        <p:txBody>
          <a:bodyPr vert="horz" lIns="91440" tIns="45720" rIns="91440" bIns="45720" rtlCol="0" anchor="ctr"/>
          <a:lstStyle>
            <a:lvl1pPr algn="r">
              <a:defRPr sz="1800">
                <a:solidFill>
                  <a:schemeClr val="accent1"/>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2755203372"/>
      </p:ext>
    </p:extLst>
  </p:cSld>
  <p:clrMap bg1="lt1" tx1="dk1" bg2="lt2" tx2="dk2" accent1="accent1" accent2="accent2" accent3="accent3" accent4="accent4" accent5="accent5" accent6="accent6" hlink="hlink" folHlink="folHlink"/>
  <p:sldLayoutIdLst>
    <p:sldLayoutId id="2147483916" r:id="rId1"/>
    <p:sldLayoutId id="2147483917" r:id="rId2"/>
    <p:sldLayoutId id="2147483918" r:id="rId3"/>
    <p:sldLayoutId id="2147483919" r:id="rId4"/>
    <p:sldLayoutId id="2147483920" r:id="rId5"/>
    <p:sldLayoutId id="2147483921" r:id="rId6"/>
    <p:sldLayoutId id="2147483922" r:id="rId7"/>
    <p:sldLayoutId id="2147483923" r:id="rId8"/>
    <p:sldLayoutId id="2147483924" r:id="rId9"/>
    <p:sldLayoutId id="2147483925" r:id="rId10"/>
    <p:sldLayoutId id="2147483926" r:id="rId11"/>
    <p:sldLayoutId id="2147483927" r:id="rId12"/>
    <p:sldLayoutId id="2147483928" r:id="rId13"/>
    <p:sldLayoutId id="2147483929" r:id="rId14"/>
    <p:sldLayoutId id="2147483930" r:id="rId15"/>
    <p:sldLayoutId id="2147483931" r:id="rId16"/>
    <p:sldLayoutId id="2147483932" r:id="rId17"/>
    <p:sldLayoutId id="2147483933" r:id="rId18"/>
    <p:sldLayoutId id="2147483934" r:id="rId19"/>
    <p:sldLayoutId id="2147483935" r:id="rId20"/>
  </p:sldLayoutIdLst>
  <p:txStyles>
    <p:titleStyle>
      <a:lvl1pPr algn="l" defTabSz="914400" rtl="0" eaLnBrk="1" latinLnBrk="0" hangingPunct="1">
        <a:spcBef>
          <a:spcPct val="0"/>
        </a:spcBef>
        <a:buNone/>
        <a:defRPr sz="72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685800" indent="-685800" algn="l" defTabSz="914400" rtl="0" eaLnBrk="1" latinLnBrk="0" hangingPunct="1">
        <a:spcBef>
          <a:spcPts val="2000"/>
        </a:spcBef>
        <a:spcAft>
          <a:spcPts val="0"/>
        </a:spcAft>
        <a:buClr>
          <a:schemeClr val="accent1"/>
        </a:buClr>
        <a:buSzPct val="80000"/>
        <a:buFont typeface="Wingdings 3" charset="2"/>
        <a:buChar char=""/>
        <a:defRPr sz="3600" kern="1200">
          <a:solidFill>
            <a:schemeClr val="tx1">
              <a:lumMod val="75000"/>
              <a:lumOff val="25000"/>
            </a:schemeClr>
          </a:solidFill>
          <a:latin typeface="+mn-lt"/>
          <a:ea typeface="+mn-ea"/>
          <a:cs typeface="+mn-cs"/>
        </a:defRPr>
      </a:lvl1pPr>
      <a:lvl2pPr marL="1485900" indent="-571500" algn="l" defTabSz="914400" rtl="0" eaLnBrk="1" latinLnBrk="0" hangingPunct="1">
        <a:spcBef>
          <a:spcPts val="2000"/>
        </a:spcBef>
        <a:spcAft>
          <a:spcPts val="0"/>
        </a:spcAft>
        <a:buClr>
          <a:schemeClr val="accent1"/>
        </a:buClr>
        <a:buSzPct val="80000"/>
        <a:buFont typeface="Wingdings 3" charset="2"/>
        <a:buChar char=""/>
        <a:defRPr sz="3200" kern="1200">
          <a:solidFill>
            <a:schemeClr val="tx1">
              <a:lumMod val="75000"/>
              <a:lumOff val="25000"/>
            </a:schemeClr>
          </a:solidFill>
          <a:latin typeface="+mn-lt"/>
          <a:ea typeface="+mn-ea"/>
          <a:cs typeface="+mn-cs"/>
        </a:defRPr>
      </a:lvl2pPr>
      <a:lvl3pPr marL="2286000" indent="-457200" algn="l" defTabSz="914400" rtl="0" eaLnBrk="1" latinLnBrk="0" hangingPunct="1">
        <a:spcBef>
          <a:spcPts val="2000"/>
        </a:spcBef>
        <a:spcAft>
          <a:spcPts val="0"/>
        </a:spcAft>
        <a:buClr>
          <a:schemeClr val="accent1"/>
        </a:buClr>
        <a:buSzPct val="80000"/>
        <a:buFont typeface="Wingdings 3" charset="2"/>
        <a:buChar char=""/>
        <a:defRPr sz="2800" kern="1200">
          <a:solidFill>
            <a:schemeClr val="tx1">
              <a:lumMod val="75000"/>
              <a:lumOff val="25000"/>
            </a:schemeClr>
          </a:solidFill>
          <a:latin typeface="+mn-lt"/>
          <a:ea typeface="+mn-ea"/>
          <a:cs typeface="+mn-cs"/>
        </a:defRPr>
      </a:lvl3pPr>
      <a:lvl4pPr marL="3200400" indent="-457200" algn="l" defTabSz="914400" rtl="0" eaLnBrk="1" latinLnBrk="0" hangingPunct="1">
        <a:spcBef>
          <a:spcPts val="2000"/>
        </a:spcBef>
        <a:spcAft>
          <a:spcPts val="0"/>
        </a:spcAft>
        <a:buClr>
          <a:schemeClr val="accent1"/>
        </a:buClr>
        <a:buSzPct val="80000"/>
        <a:buFont typeface="Wingdings 3" charset="2"/>
        <a:buChar char=""/>
        <a:defRPr sz="2400" kern="1200">
          <a:solidFill>
            <a:schemeClr val="tx1">
              <a:lumMod val="75000"/>
              <a:lumOff val="25000"/>
            </a:schemeClr>
          </a:solidFill>
          <a:latin typeface="+mn-lt"/>
          <a:ea typeface="+mn-ea"/>
          <a:cs typeface="+mn-cs"/>
        </a:defRPr>
      </a:lvl4pPr>
      <a:lvl5pPr marL="4114800" indent="-457200" algn="l" defTabSz="914400" rtl="0" eaLnBrk="1" latinLnBrk="0" hangingPunct="1">
        <a:spcBef>
          <a:spcPts val="2000"/>
        </a:spcBef>
        <a:spcAft>
          <a:spcPts val="0"/>
        </a:spcAft>
        <a:buClr>
          <a:schemeClr val="accent1"/>
        </a:buClr>
        <a:buSzPct val="80000"/>
        <a:buFont typeface="Wingdings 3" charset="2"/>
        <a:buChar char=""/>
        <a:defRPr sz="2400" kern="1200">
          <a:solidFill>
            <a:schemeClr val="tx1">
              <a:lumMod val="75000"/>
              <a:lumOff val="25000"/>
            </a:schemeClr>
          </a:solidFill>
          <a:latin typeface="+mn-lt"/>
          <a:ea typeface="+mn-ea"/>
          <a:cs typeface="+mn-cs"/>
        </a:defRPr>
      </a:lvl5pPr>
      <a:lvl6pPr marL="5029200" indent="-457200" algn="l" defTabSz="914400" rtl="0" eaLnBrk="1" latinLnBrk="0" hangingPunct="1">
        <a:spcBef>
          <a:spcPts val="2000"/>
        </a:spcBef>
        <a:spcAft>
          <a:spcPts val="0"/>
        </a:spcAft>
        <a:buClr>
          <a:schemeClr val="accent1"/>
        </a:buClr>
        <a:buSzPct val="80000"/>
        <a:buFont typeface="Wingdings 3" charset="2"/>
        <a:buChar char=""/>
        <a:defRPr sz="2400" kern="1200">
          <a:solidFill>
            <a:schemeClr val="tx1">
              <a:lumMod val="75000"/>
              <a:lumOff val="25000"/>
            </a:schemeClr>
          </a:solidFill>
          <a:latin typeface="+mn-lt"/>
          <a:ea typeface="+mn-ea"/>
          <a:cs typeface="+mn-cs"/>
        </a:defRPr>
      </a:lvl6pPr>
      <a:lvl7pPr marL="5943600" indent="-457200" algn="l" defTabSz="914400" rtl="0" eaLnBrk="1" latinLnBrk="0" hangingPunct="1">
        <a:spcBef>
          <a:spcPts val="2000"/>
        </a:spcBef>
        <a:spcAft>
          <a:spcPts val="0"/>
        </a:spcAft>
        <a:buClr>
          <a:schemeClr val="accent1"/>
        </a:buClr>
        <a:buSzPct val="80000"/>
        <a:buFont typeface="Wingdings 3" charset="2"/>
        <a:buChar char=""/>
        <a:defRPr sz="2400" kern="1200">
          <a:solidFill>
            <a:schemeClr val="tx1">
              <a:lumMod val="75000"/>
              <a:lumOff val="25000"/>
            </a:schemeClr>
          </a:solidFill>
          <a:latin typeface="+mn-lt"/>
          <a:ea typeface="+mn-ea"/>
          <a:cs typeface="+mn-cs"/>
        </a:defRPr>
      </a:lvl7pPr>
      <a:lvl8pPr marL="6858000" indent="-457200" algn="l" defTabSz="914400" rtl="0" eaLnBrk="1" latinLnBrk="0" hangingPunct="1">
        <a:spcBef>
          <a:spcPts val="2000"/>
        </a:spcBef>
        <a:spcAft>
          <a:spcPts val="0"/>
        </a:spcAft>
        <a:buClr>
          <a:schemeClr val="accent1"/>
        </a:buClr>
        <a:buSzPct val="80000"/>
        <a:buFont typeface="Wingdings 3" charset="2"/>
        <a:buChar char=""/>
        <a:defRPr sz="2400" kern="1200">
          <a:solidFill>
            <a:schemeClr val="tx1">
              <a:lumMod val="75000"/>
              <a:lumOff val="25000"/>
            </a:schemeClr>
          </a:solidFill>
          <a:latin typeface="+mn-lt"/>
          <a:ea typeface="+mn-ea"/>
          <a:cs typeface="+mn-cs"/>
        </a:defRPr>
      </a:lvl8pPr>
      <a:lvl9pPr marL="7772400" indent="-457200" algn="l" defTabSz="914400" rtl="0" eaLnBrk="1" latinLnBrk="0" hangingPunct="1">
        <a:spcBef>
          <a:spcPts val="2000"/>
        </a:spcBef>
        <a:spcAft>
          <a:spcPts val="0"/>
        </a:spcAft>
        <a:buClr>
          <a:schemeClr val="accent1"/>
        </a:buClr>
        <a:buSzPct val="80000"/>
        <a:buFont typeface="Wingdings 3" charset="2"/>
        <a:buChar char=""/>
        <a:defRPr sz="2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9.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a:xfrm>
            <a:off x="0" y="0"/>
            <a:ext cx="24384000" cy="13716000"/>
          </a:xfrm>
        </p:spPr>
        <p:txBody>
          <a:bodyPr/>
          <a:lstStyle/>
          <a:p>
            <a:pPr marL="0" indent="0">
              <a:buNone/>
              <a:defRPr sz="3600" b="1">
                <a:solidFill>
                  <a:srgbClr val="002776"/>
                </a:solidFill>
                <a:latin typeface="Verdana"/>
                <a:ea typeface="Verdana"/>
                <a:cs typeface="Verdana"/>
                <a:sym typeface="Verdana"/>
              </a:defRPr>
            </a:pPr>
            <a:endParaRPr lang="en-US" sz="6600" dirty="0" smtClean="0"/>
          </a:p>
          <a:p>
            <a:pPr marL="0" indent="0">
              <a:buNone/>
              <a:defRPr sz="3600" b="1">
                <a:solidFill>
                  <a:srgbClr val="002776"/>
                </a:solidFill>
                <a:latin typeface="Verdana"/>
                <a:ea typeface="Verdana"/>
                <a:cs typeface="Verdana"/>
                <a:sym typeface="Verdana"/>
              </a:defRPr>
            </a:pPr>
            <a:endParaRPr lang="en-US" sz="6600" dirty="0"/>
          </a:p>
          <a:p>
            <a:pPr marL="0" indent="0">
              <a:buNone/>
              <a:defRPr sz="3600" b="1">
                <a:solidFill>
                  <a:srgbClr val="002776"/>
                </a:solidFill>
                <a:latin typeface="Verdana"/>
                <a:ea typeface="Verdana"/>
                <a:cs typeface="Verdana"/>
                <a:sym typeface="Verdana"/>
              </a:defRPr>
            </a:pPr>
            <a:r>
              <a:rPr lang="en-US" sz="6600" dirty="0" smtClean="0">
                <a:latin typeface="Verdana" panose="020B0604030504040204" pitchFamily="34" charset="0"/>
                <a:ea typeface="Verdana" panose="020B0604030504040204" pitchFamily="34" charset="0"/>
              </a:rPr>
              <a:t>Shipment </a:t>
            </a:r>
            <a:r>
              <a:rPr lang="en-US" sz="6600" dirty="0">
                <a:latin typeface="Verdana" panose="020B0604030504040204" pitchFamily="34" charset="0"/>
                <a:ea typeface="Verdana" panose="020B0604030504040204" pitchFamily="34" charset="0"/>
              </a:rPr>
              <a:t>Delivery Prediction </a:t>
            </a:r>
            <a:r>
              <a:rPr lang="en-US" sz="6600" dirty="0" smtClean="0">
                <a:latin typeface="Verdana" panose="020B0604030504040204" pitchFamily="34" charset="0"/>
                <a:ea typeface="Verdana" panose="020B0604030504040204" pitchFamily="34" charset="0"/>
              </a:rPr>
              <a:t>Using </a:t>
            </a:r>
            <a:r>
              <a:rPr lang="en-US" sz="6600" dirty="0">
                <a:latin typeface="Verdana" panose="020B0604030504040204" pitchFamily="34" charset="0"/>
                <a:ea typeface="Verdana" panose="020B0604030504040204" pitchFamily="34" charset="0"/>
              </a:rPr>
              <a:t>AI/ML </a:t>
            </a:r>
          </a:p>
          <a:p>
            <a:pPr marL="0" indent="0">
              <a:buNone/>
              <a:defRPr sz="2400" b="1">
                <a:solidFill>
                  <a:srgbClr val="002776"/>
                </a:solidFill>
                <a:latin typeface="Verdana"/>
                <a:ea typeface="Verdana"/>
                <a:cs typeface="Verdana"/>
                <a:sym typeface="Verdana"/>
              </a:defRPr>
            </a:pPr>
            <a:r>
              <a:rPr lang="en-US" sz="2400" dirty="0" smtClean="0">
                <a:latin typeface="Verdana" panose="020B0604030504040204" pitchFamily="34" charset="0"/>
                <a:ea typeface="Verdana" panose="020B0604030504040204" pitchFamily="34" charset="0"/>
              </a:rPr>
              <a:t> </a:t>
            </a:r>
            <a:endParaRPr lang="en-US" sz="2000" dirty="0">
              <a:latin typeface="Verdana" panose="020B0604030504040204" pitchFamily="34" charset="0"/>
              <a:ea typeface="Verdana" panose="020B0604030504040204" pitchFamily="34" charset="0"/>
            </a:endParaRPr>
          </a:p>
          <a:p>
            <a:pPr marL="0" indent="0">
              <a:buNone/>
              <a:defRPr sz="2400" b="1">
                <a:solidFill>
                  <a:srgbClr val="002776"/>
                </a:solidFill>
                <a:latin typeface="Verdana"/>
                <a:ea typeface="Verdana"/>
                <a:cs typeface="Verdana"/>
                <a:sym typeface="Verdana"/>
              </a:defRPr>
            </a:pPr>
            <a:r>
              <a:rPr lang="en-US" sz="2400" b="1" dirty="0">
                <a:solidFill>
                  <a:srgbClr val="002776"/>
                </a:solidFill>
                <a:latin typeface="Verdana"/>
                <a:ea typeface="Verdana"/>
                <a:cs typeface="Verdana"/>
              </a:rPr>
              <a:t> </a:t>
            </a:r>
            <a:r>
              <a:rPr lang="en-US" sz="3200" b="1" dirty="0">
                <a:solidFill>
                  <a:srgbClr val="002776"/>
                </a:solidFill>
                <a:latin typeface="Verdana" panose="020B0604030504040204" pitchFamily="34" charset="0"/>
                <a:ea typeface="Verdana" panose="020B0604030504040204" pitchFamily="34" charset="0"/>
                <a:cs typeface="Verdana"/>
              </a:rPr>
              <a:t>Group 4</a:t>
            </a:r>
          </a:p>
          <a:p>
            <a:pPr marL="0" indent="0">
              <a:buNone/>
              <a:defRPr sz="2400" b="1">
                <a:solidFill>
                  <a:srgbClr val="002776"/>
                </a:solidFill>
                <a:latin typeface="Verdana"/>
                <a:ea typeface="Verdana"/>
                <a:cs typeface="Verdana"/>
                <a:sym typeface="Verdana"/>
              </a:defRPr>
            </a:pPr>
            <a:r>
              <a:rPr lang="en-US" sz="3200" dirty="0">
                <a:latin typeface="Verdana" panose="020B0604030504040204" pitchFamily="34" charset="0"/>
                <a:ea typeface="Verdana" panose="020B0604030504040204" pitchFamily="34" charset="0"/>
              </a:rPr>
              <a:t> Mentor Name: Neha </a:t>
            </a:r>
            <a:r>
              <a:rPr lang="en-US" sz="3200" dirty="0" err="1">
                <a:latin typeface="Verdana" panose="020B0604030504040204" pitchFamily="34" charset="0"/>
                <a:ea typeface="Verdana" panose="020B0604030504040204" pitchFamily="34" charset="0"/>
              </a:rPr>
              <a:t>Ramchandani</a:t>
            </a:r>
            <a:endParaRPr lang="en-US" sz="3200" dirty="0">
              <a:latin typeface="Verdana" panose="020B0604030504040204" pitchFamily="34" charset="0"/>
              <a:ea typeface="Verdana" panose="020B0604030504040204" pitchFamily="34" charset="0"/>
            </a:endParaRPr>
          </a:p>
          <a:p>
            <a:pPr marL="0" indent="0">
              <a:buNone/>
              <a:defRPr sz="2400" b="1">
                <a:solidFill>
                  <a:srgbClr val="002776"/>
                </a:solidFill>
                <a:latin typeface="Verdana"/>
                <a:ea typeface="Verdana"/>
                <a:cs typeface="Verdana"/>
                <a:sym typeface="Verdana"/>
              </a:defRPr>
            </a:pPr>
            <a:r>
              <a:rPr lang="en-US" sz="2000" dirty="0">
                <a:latin typeface="Verdana" panose="020B0604030504040204" pitchFamily="34" charset="0"/>
                <a:ea typeface="Verdana" panose="020B0604030504040204" pitchFamily="34" charset="0"/>
              </a:rPr>
              <a:t> </a:t>
            </a:r>
            <a:r>
              <a:rPr lang="en-US" sz="3200" dirty="0">
                <a:solidFill>
                  <a:srgbClr val="FF0000"/>
                </a:solidFill>
                <a:latin typeface="Verdana" panose="020B0604030504040204" pitchFamily="34" charset="0"/>
                <a:ea typeface="Verdana" panose="020B0604030504040204" pitchFamily="34" charset="0"/>
              </a:rPr>
              <a:t>17  April 2022</a:t>
            </a:r>
          </a:p>
          <a:p>
            <a:pPr>
              <a:defRPr b="1">
                <a:solidFill>
                  <a:srgbClr val="FFFFFF"/>
                </a:solidFill>
                <a:latin typeface="Graphik"/>
                <a:ea typeface="Graphik"/>
                <a:cs typeface="Graphik"/>
                <a:sym typeface="Graphik"/>
              </a:defRPr>
            </a:pPr>
            <a:endParaRPr lang="en-US" dirty="0">
              <a:solidFill>
                <a:srgbClr val="002060"/>
              </a:solidFill>
              <a:latin typeface="Verdana" panose="020B0604030504040204" pitchFamily="34" charset="0"/>
              <a:ea typeface="Verdana" panose="020B0604030504040204" pitchFamily="34" charset="0"/>
            </a:endParaRPr>
          </a:p>
          <a:p>
            <a:pPr>
              <a:spcBef>
                <a:spcPts val="600"/>
              </a:spcBef>
              <a:defRPr sz="2200" b="1">
                <a:solidFill>
                  <a:schemeClr val="accent5">
                    <a:lumOff val="-7372"/>
                  </a:schemeClr>
                </a:solidFill>
                <a:latin typeface="Verdana"/>
                <a:ea typeface="Verdana"/>
                <a:cs typeface="Verdana"/>
                <a:sym typeface="Verdana"/>
              </a:defRPr>
            </a:pPr>
            <a:endParaRPr lang="en-US" dirty="0">
              <a:solidFill>
                <a:srgbClr val="002060"/>
              </a:solidFill>
            </a:endParaRPr>
          </a:p>
          <a:p>
            <a:pPr marL="0" indent="0">
              <a:spcBef>
                <a:spcPts val="600"/>
              </a:spcBef>
              <a:buNone/>
              <a:defRPr sz="2200" b="1">
                <a:solidFill>
                  <a:schemeClr val="accent5">
                    <a:lumOff val="-7372"/>
                  </a:schemeClr>
                </a:solidFill>
                <a:latin typeface="Verdana"/>
                <a:ea typeface="Verdana"/>
                <a:cs typeface="Verdana"/>
                <a:sym typeface="Verdana"/>
              </a:defRPr>
            </a:pPr>
            <a:r>
              <a:rPr lang="en-IN" sz="2400" dirty="0" smtClean="0"/>
              <a:t>    </a:t>
            </a:r>
            <a:r>
              <a:rPr lang="en-US" sz="3200" dirty="0">
                <a:solidFill>
                  <a:srgbClr val="002060"/>
                </a:solidFill>
              </a:rPr>
              <a:t>Team Members</a:t>
            </a:r>
            <a:r>
              <a:rPr lang="en-US" sz="2400" dirty="0">
                <a:solidFill>
                  <a:srgbClr val="002060"/>
                </a:solidFill>
              </a:rPr>
              <a:t>: </a:t>
            </a:r>
          </a:p>
          <a:p>
            <a:pPr>
              <a:spcBef>
                <a:spcPts val="600"/>
              </a:spcBef>
              <a:buSzPct val="100000"/>
              <a:defRPr sz="2200" b="1">
                <a:solidFill>
                  <a:schemeClr val="accent5">
                    <a:lumOff val="-7372"/>
                  </a:schemeClr>
                </a:solidFill>
                <a:latin typeface="Verdana"/>
                <a:ea typeface="Verdana"/>
                <a:cs typeface="Verdana"/>
                <a:sym typeface="Verdana"/>
              </a:defRPr>
            </a:pPr>
            <a:r>
              <a:rPr lang="en-US" sz="2400" dirty="0" smtClean="0">
                <a:solidFill>
                  <a:srgbClr val="002060"/>
                </a:solidFill>
              </a:rPr>
              <a:t>  </a:t>
            </a:r>
            <a:r>
              <a:rPr lang="en-US" sz="3200" dirty="0" smtClean="0">
                <a:solidFill>
                  <a:srgbClr val="002060"/>
                </a:solidFill>
              </a:rPr>
              <a:t>Chaitravi </a:t>
            </a:r>
            <a:r>
              <a:rPr lang="en-US" sz="3200" dirty="0">
                <a:solidFill>
                  <a:srgbClr val="002060"/>
                </a:solidFill>
              </a:rPr>
              <a:t>Angane</a:t>
            </a:r>
          </a:p>
          <a:p>
            <a:pPr defTabSz="825500">
              <a:buSzPct val="100000"/>
              <a:defRPr sz="2200" b="1">
                <a:solidFill>
                  <a:schemeClr val="accent5">
                    <a:lumOff val="-7372"/>
                  </a:schemeClr>
                </a:solidFill>
                <a:latin typeface="Verdana"/>
                <a:ea typeface="Verdana"/>
                <a:cs typeface="Verdana"/>
                <a:sym typeface="Verdana"/>
              </a:defRPr>
            </a:pPr>
            <a:r>
              <a:rPr lang="en-US" sz="3200" dirty="0" smtClean="0">
                <a:solidFill>
                  <a:srgbClr val="002060"/>
                </a:solidFill>
              </a:rPr>
              <a:t>  </a:t>
            </a:r>
            <a:r>
              <a:rPr lang="en-US" sz="3200" dirty="0" err="1">
                <a:solidFill>
                  <a:srgbClr val="002060"/>
                </a:solidFill>
              </a:rPr>
              <a:t>Omkar</a:t>
            </a:r>
            <a:r>
              <a:rPr lang="en-US" sz="3200" dirty="0">
                <a:solidFill>
                  <a:srgbClr val="002060"/>
                </a:solidFill>
              </a:rPr>
              <a:t> Bhagwat</a:t>
            </a:r>
          </a:p>
          <a:p>
            <a:pPr defTabSz="825500">
              <a:buSzPct val="100000"/>
              <a:defRPr sz="2200" b="1">
                <a:solidFill>
                  <a:schemeClr val="accent5">
                    <a:lumOff val="-7372"/>
                  </a:schemeClr>
                </a:solidFill>
                <a:latin typeface="Verdana"/>
                <a:ea typeface="Verdana"/>
                <a:cs typeface="Verdana"/>
                <a:sym typeface="Verdana"/>
              </a:defRPr>
            </a:pPr>
            <a:r>
              <a:rPr lang="en-US" sz="3200" dirty="0" smtClean="0">
                <a:solidFill>
                  <a:srgbClr val="002060"/>
                </a:solidFill>
              </a:rPr>
              <a:t>  </a:t>
            </a:r>
            <a:r>
              <a:rPr lang="en-US" sz="3200" dirty="0" err="1" smtClean="0">
                <a:solidFill>
                  <a:srgbClr val="002060"/>
                </a:solidFill>
              </a:rPr>
              <a:t>Mininath</a:t>
            </a:r>
            <a:r>
              <a:rPr lang="en-US" sz="3200" dirty="0" smtClean="0">
                <a:solidFill>
                  <a:srgbClr val="002060"/>
                </a:solidFill>
              </a:rPr>
              <a:t> </a:t>
            </a:r>
            <a:r>
              <a:rPr lang="en-US" sz="3200" dirty="0">
                <a:solidFill>
                  <a:srgbClr val="002060"/>
                </a:solidFill>
              </a:rPr>
              <a:t>R. </a:t>
            </a:r>
            <a:r>
              <a:rPr lang="en-US" sz="3200" dirty="0" err="1">
                <a:solidFill>
                  <a:srgbClr val="002060"/>
                </a:solidFill>
              </a:rPr>
              <a:t>Nighot</a:t>
            </a:r>
            <a:endParaRPr lang="en-US" sz="3200" dirty="0">
              <a:solidFill>
                <a:srgbClr val="002060"/>
              </a:solidFill>
            </a:endParaRPr>
          </a:p>
          <a:p>
            <a:pPr defTabSz="825500">
              <a:buSzPct val="100000"/>
              <a:defRPr sz="2200" b="1">
                <a:solidFill>
                  <a:schemeClr val="accent5">
                    <a:lumOff val="-7372"/>
                  </a:schemeClr>
                </a:solidFill>
                <a:latin typeface="Verdana"/>
                <a:ea typeface="Verdana"/>
                <a:cs typeface="Verdana"/>
                <a:sym typeface="Verdana"/>
              </a:defRPr>
            </a:pPr>
            <a:r>
              <a:rPr lang="en-US" sz="3200" dirty="0" smtClean="0">
                <a:solidFill>
                  <a:srgbClr val="002060"/>
                </a:solidFill>
              </a:rPr>
              <a:t>  </a:t>
            </a:r>
            <a:r>
              <a:rPr lang="en-US" sz="3200" dirty="0" err="1" smtClean="0">
                <a:solidFill>
                  <a:srgbClr val="002060"/>
                </a:solidFill>
              </a:rPr>
              <a:t>Yogita</a:t>
            </a:r>
            <a:r>
              <a:rPr lang="en-US" sz="3200" dirty="0" smtClean="0">
                <a:solidFill>
                  <a:srgbClr val="002060"/>
                </a:solidFill>
              </a:rPr>
              <a:t> </a:t>
            </a:r>
            <a:r>
              <a:rPr lang="en-US" sz="3200" dirty="0">
                <a:solidFill>
                  <a:srgbClr val="002060"/>
                </a:solidFill>
              </a:rPr>
              <a:t>Mishra</a:t>
            </a:r>
          </a:p>
          <a:p>
            <a:pPr marL="0" indent="0">
              <a:buNone/>
            </a:pPr>
            <a:endParaRPr lang="en-IN" dirty="0"/>
          </a:p>
        </p:txBody>
      </p:sp>
      <p:sp>
        <p:nvSpPr>
          <p:cNvPr id="15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a:t>
            </a:fld>
            <a:endParaRPr/>
          </a:p>
        </p:txBody>
      </p:sp>
      <p:sp>
        <p:nvSpPr>
          <p:cNvPr id="153" name="Text"/>
          <p:cNvSpPr txBox="1"/>
          <p:nvPr/>
        </p:nvSpPr>
        <p:spPr>
          <a:xfrm>
            <a:off x="23808817" y="16111943"/>
            <a:ext cx="700127" cy="492253"/>
          </a:xfrm>
          <a:prstGeom prst="rect">
            <a:avLst/>
          </a:prstGeom>
          <a:ln w="12700">
            <a:miter lim="400000"/>
          </a:ln>
        </p:spPr>
        <p:txBody>
          <a:bodyPr wrap="none" lIns="50800" tIns="50800" rIns="50800" bIns="50800" anchor="ctr">
            <a:spAutoFit/>
          </a:bodyPr>
          <a:lstStyle/>
          <a:p>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Exploratory Data Analysis (EDA)…"/>
          <p:cNvSpPr txBox="1">
            <a:spLocks noGrp="1"/>
          </p:cNvSpPr>
          <p:nvPr>
            <p:ph type="title"/>
          </p:nvPr>
        </p:nvSpPr>
        <p:spPr>
          <a:xfrm>
            <a:off x="0" y="17028"/>
            <a:ext cx="23114000" cy="3108930"/>
          </a:xfrm>
          <a:prstGeom prst="rect">
            <a:avLst/>
          </a:prstGeom>
        </p:spPr>
        <p:txBody>
          <a:bodyPr>
            <a:normAutofit/>
          </a:bodyPr>
          <a:lstStyle/>
          <a:p>
            <a:pPr defTabSz="1438619">
              <a:lnSpc>
                <a:spcPct val="90000"/>
              </a:lnSpc>
              <a:defRPr sz="8584" spc="-257">
                <a:gradFill flip="none" rotWithShape="1">
                  <a:gsLst>
                    <a:gs pos="0">
                      <a:srgbClr val="00E8FF"/>
                    </a:gs>
                    <a:gs pos="100000">
                      <a:srgbClr val="FF00F7"/>
                    </a:gs>
                  </a:gsLst>
                  <a:lin ang="3967761" scaled="0"/>
                </a:gradFill>
              </a:defRPr>
            </a:pPr>
            <a:r>
              <a:rPr lang="en-IN" sz="8000" spc="-257" dirty="0">
                <a:solidFill>
                  <a:srgbClr val="002060"/>
                </a:solidFill>
              </a:rPr>
              <a:t>EDA Visualisation</a:t>
            </a:r>
            <a:br>
              <a:rPr lang="en-IN" sz="8000" spc="-257" dirty="0">
                <a:solidFill>
                  <a:srgbClr val="002060"/>
                </a:solidFill>
              </a:rPr>
            </a:br>
            <a:endParaRPr sz="8000" spc="-257" dirty="0">
              <a:solidFill>
                <a:srgbClr val="002060"/>
              </a:solidFill>
            </a:endParaRPr>
          </a:p>
        </p:txBody>
      </p:sp>
      <p:sp>
        <p:nvSpPr>
          <p:cNvPr id="177" name="Number Of Product Reached On Time Is More Than Not Reached On Time.…"/>
          <p:cNvSpPr txBox="1">
            <a:spLocks noGrp="1"/>
          </p:cNvSpPr>
          <p:nvPr>
            <p:ph type="body" idx="1"/>
          </p:nvPr>
        </p:nvSpPr>
        <p:spPr>
          <a:xfrm>
            <a:off x="1270000" y="2585377"/>
            <a:ext cx="21844000" cy="11129052"/>
          </a:xfrm>
          <a:prstGeom prst="rect">
            <a:avLst/>
          </a:prstGeom>
        </p:spPr>
        <p:txBody>
          <a:bodyPr>
            <a:normAutofit/>
          </a:bodyPr>
          <a:lstStyle/>
          <a:p>
            <a:pPr defTabSz="914400">
              <a:lnSpc>
                <a:spcPct val="80000"/>
              </a:lnSpc>
              <a:spcBef>
                <a:spcPts val="600"/>
              </a:spcBef>
              <a:buClrTx/>
              <a:buFont typeface="Wingdings" panose="05000000000000000000" pitchFamily="2" charset="2"/>
              <a:buChar char="Ø"/>
              <a:defRPr sz="5400" b="1">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defTabSz="914400">
              <a:lnSpc>
                <a:spcPct val="80000"/>
              </a:lnSpc>
              <a:spcBef>
                <a:spcPts val="600"/>
              </a:spcBef>
              <a:buClrTx/>
              <a:buFont typeface="Wingdings" panose="05000000000000000000" pitchFamily="2" charset="2"/>
              <a:buChar char="Ø"/>
              <a:defRPr sz="2900" b="1">
                <a:solidFill>
                  <a:srgbClr val="FF0000"/>
                </a:solidFill>
                <a:latin typeface="Calibri"/>
                <a:ea typeface="Calibri"/>
                <a:cs typeface="Calibri"/>
                <a:sym typeface="Calibri"/>
              </a:defRPr>
            </a:pPr>
            <a:endParaRPr sz="2400" dirty="0">
              <a:latin typeface="Verdana" panose="020B0604030504040204" pitchFamily="34" charset="0"/>
              <a:ea typeface="Verdana" panose="020B0604030504040204" pitchFamily="34" charset="0"/>
            </a:endParaRPr>
          </a:p>
          <a:p>
            <a:pPr marL="800100" lvl="1" indent="-342900" defTabSz="914400">
              <a:lnSpc>
                <a:spcPct val="80000"/>
              </a:lnSpc>
              <a:spcBef>
                <a:spcPts val="600"/>
              </a:spcBef>
              <a:buClrTx/>
              <a:buFont typeface="Wingdings" panose="05000000000000000000" pitchFamily="2" charset="2"/>
              <a:buChar char="Ø"/>
              <a:defRPr sz="5000" b="1">
                <a:latin typeface="Calibri"/>
                <a:ea typeface="Calibri"/>
                <a:cs typeface="Calibri"/>
                <a:sym typeface="Calibri"/>
              </a:defRPr>
            </a:pPr>
            <a:endParaRPr sz="2400" dirty="0">
              <a:solidFill>
                <a:srgbClr val="FF0000"/>
              </a:solidFill>
              <a:latin typeface="Verdana" panose="020B0604030504040204" pitchFamily="34" charset="0"/>
              <a:ea typeface="Verdana" panose="020B0604030504040204" pitchFamily="34" charset="0"/>
            </a:endParaRPr>
          </a:p>
          <a:p>
            <a:pPr marL="457200" lvl="1" indent="0">
              <a:lnSpc>
                <a:spcPct val="80000"/>
              </a:lnSpc>
              <a:spcBef>
                <a:spcPts val="600"/>
              </a:spcBef>
              <a:buClrTx/>
              <a:buNone/>
              <a:defRPr sz="5000" b="1">
                <a:latin typeface="Calibri"/>
                <a:ea typeface="Calibri"/>
                <a:cs typeface="Calibri"/>
                <a:sym typeface="Calibri"/>
              </a:defRPr>
            </a:pPr>
            <a:endParaRPr lang="en-US" sz="4400" dirty="0" smtClean="0">
              <a:latin typeface="Verdana" panose="020B0604030504040204" pitchFamily="34" charset="0"/>
              <a:ea typeface="Verdana" panose="020B0604030504040204" pitchFamily="34" charset="0"/>
            </a:endParaRPr>
          </a:p>
          <a:p>
            <a:pPr marL="1028700" lvl="1">
              <a:lnSpc>
                <a:spcPct val="80000"/>
              </a:lnSpc>
              <a:spcBef>
                <a:spcPts val="600"/>
              </a:spcBef>
              <a:buClrTx/>
              <a:buFont typeface="Wingdings" panose="05000000000000000000" pitchFamily="2" charset="2"/>
              <a:buChar char="Ø"/>
              <a:defRPr sz="5000" b="1">
                <a:latin typeface="Calibri"/>
                <a:ea typeface="Calibri"/>
                <a:cs typeface="Calibri"/>
                <a:sym typeface="Calibri"/>
              </a:defRPr>
            </a:pPr>
            <a:r>
              <a:rPr lang="en-US" sz="4000" dirty="0">
                <a:latin typeface="Verdana" panose="020B0604030504040204" pitchFamily="34" charset="0"/>
                <a:ea typeface="Verdana" panose="020B0604030504040204" pitchFamily="34" charset="0"/>
              </a:rPr>
              <a:t>Number Of Product Reached On Time Is More Than Not Reached On Time</a:t>
            </a:r>
            <a:r>
              <a:rPr lang="en-US" sz="4000" dirty="0" smtClean="0">
                <a:latin typeface="Verdana" panose="020B0604030504040204" pitchFamily="34" charset="0"/>
                <a:ea typeface="Verdana" panose="020B0604030504040204" pitchFamily="34" charset="0"/>
              </a:rPr>
              <a:t>.</a:t>
            </a:r>
          </a:p>
          <a:p>
            <a:pPr marL="1028700" lvl="1">
              <a:lnSpc>
                <a:spcPct val="80000"/>
              </a:lnSpc>
              <a:spcBef>
                <a:spcPts val="600"/>
              </a:spcBef>
              <a:buClrTx/>
              <a:buFont typeface="Wingdings" panose="05000000000000000000" pitchFamily="2" charset="2"/>
              <a:buChar char="Ø"/>
              <a:defRPr sz="5000" b="1">
                <a:latin typeface="Calibri"/>
                <a:ea typeface="Calibri"/>
                <a:cs typeface="Calibri"/>
                <a:sym typeface="Calibri"/>
              </a:defRPr>
            </a:pPr>
            <a:r>
              <a:rPr lang="en-US" sz="4000" dirty="0" smtClean="0">
                <a:latin typeface="Verdana" panose="020B0604030504040204" pitchFamily="34" charset="0"/>
                <a:ea typeface="Verdana" panose="020B0604030504040204" pitchFamily="34" charset="0"/>
              </a:rPr>
              <a:t>Number </a:t>
            </a:r>
            <a:r>
              <a:rPr lang="en-US" sz="4000" dirty="0">
                <a:latin typeface="Verdana" panose="020B0604030504040204" pitchFamily="34" charset="0"/>
                <a:ea typeface="Verdana" panose="020B0604030504040204" pitchFamily="34" charset="0"/>
              </a:rPr>
              <a:t>Of Not Reached On Time: </a:t>
            </a:r>
            <a:r>
              <a:rPr lang="en-US" sz="4000" dirty="0" smtClean="0">
                <a:latin typeface="Verdana" panose="020B0604030504040204" pitchFamily="34" charset="0"/>
                <a:ea typeface="Verdana" panose="020B0604030504040204" pitchFamily="34" charset="0"/>
              </a:rPr>
              <a:t>6563</a:t>
            </a:r>
          </a:p>
          <a:p>
            <a:pPr marL="1028700" lvl="1">
              <a:lnSpc>
                <a:spcPct val="80000"/>
              </a:lnSpc>
              <a:spcBef>
                <a:spcPts val="600"/>
              </a:spcBef>
              <a:buClrTx/>
              <a:buFont typeface="Wingdings" panose="05000000000000000000" pitchFamily="2" charset="2"/>
              <a:buChar char="Ø"/>
              <a:defRPr sz="5000" b="1">
                <a:latin typeface="Calibri"/>
                <a:ea typeface="Calibri"/>
                <a:cs typeface="Calibri"/>
                <a:sym typeface="Calibri"/>
              </a:defRPr>
            </a:pPr>
            <a:r>
              <a:rPr lang="en-US" sz="4000" dirty="0" smtClean="0">
                <a:latin typeface="Verdana" panose="020B0604030504040204" pitchFamily="34" charset="0"/>
                <a:ea typeface="Verdana" panose="020B0604030504040204" pitchFamily="34" charset="0"/>
              </a:rPr>
              <a:t>Number </a:t>
            </a:r>
            <a:r>
              <a:rPr lang="en-US" sz="4000" dirty="0">
                <a:latin typeface="Verdana" panose="020B0604030504040204" pitchFamily="34" charset="0"/>
                <a:ea typeface="Verdana" panose="020B0604030504040204" pitchFamily="34" charset="0"/>
              </a:rPr>
              <a:t>Of Reached On Time: 4436</a:t>
            </a:r>
            <a:endParaRPr lang="en-US" sz="4000" dirty="0" smtClean="0">
              <a:latin typeface="Verdana" panose="020B0604030504040204" pitchFamily="34" charset="0"/>
              <a:ea typeface="Verdana" panose="020B0604030504040204" pitchFamily="34" charset="0"/>
            </a:endParaRPr>
          </a:p>
        </p:txBody>
      </p:sp>
      <p:pic>
        <p:nvPicPr>
          <p:cNvPr id="178" name="Screenshot 2022-05-19 at 7.59.53 PM.png" descr="Screenshot 2022-05-19 at 7.59.53 PM.png"/>
          <p:cNvPicPr>
            <a:picLocks noChangeAspect="1"/>
          </p:cNvPicPr>
          <p:nvPr/>
        </p:nvPicPr>
        <p:blipFill rotWithShape="1">
          <a:blip r:embed="rId2">
            <a:extLst/>
          </a:blip>
          <a:srcRect l="3363"/>
          <a:stretch/>
        </p:blipFill>
        <p:spPr>
          <a:xfrm>
            <a:off x="271463" y="1571493"/>
            <a:ext cx="12220613" cy="7079159"/>
          </a:xfrm>
          <a:prstGeom prst="rect">
            <a:avLst/>
          </a:prstGeom>
          <a:ln w="12700">
            <a:miter lim="400000"/>
          </a:ln>
        </p:spPr>
      </p:pic>
      <p:pic>
        <p:nvPicPr>
          <p:cNvPr id="179" name="Screenshot 2022-05-19 at 7.59.11 PM.png" descr="Screenshot 2022-05-19 at 7.59.11 PM.png"/>
          <p:cNvPicPr>
            <a:picLocks noChangeAspect="1"/>
          </p:cNvPicPr>
          <p:nvPr/>
        </p:nvPicPr>
        <p:blipFill>
          <a:blip r:embed="rId3">
            <a:extLst/>
          </a:blip>
          <a:stretch>
            <a:fillRect/>
          </a:stretch>
        </p:blipFill>
        <p:spPr>
          <a:xfrm>
            <a:off x="12386304" y="2118267"/>
            <a:ext cx="10833468" cy="7079159"/>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Reached On Time By Gender"/>
          <p:cNvSpPr txBox="1">
            <a:spLocks noGrp="1"/>
          </p:cNvSpPr>
          <p:nvPr>
            <p:ph type="title"/>
          </p:nvPr>
        </p:nvSpPr>
        <p:spPr>
          <a:xfrm>
            <a:off x="3628111" y="970742"/>
            <a:ext cx="12955828" cy="1557437"/>
          </a:xfrm>
          <a:prstGeom prst="rect">
            <a:avLst/>
          </a:prstGeom>
          <a:solidFill>
            <a:srgbClr val="FFFFFF"/>
          </a:solidFill>
        </p:spPr>
        <p:txBody>
          <a:bodyPr>
            <a:noAutofit/>
          </a:bodyPr>
          <a:lstStyle>
            <a:lvl1pPr defTabSz="1609303">
              <a:lnSpc>
                <a:spcPct val="90000"/>
              </a:lnSpc>
              <a:defRPr sz="7656" spc="-229">
                <a:gradFill flip="none" rotWithShape="1">
                  <a:gsLst>
                    <a:gs pos="0">
                      <a:srgbClr val="000000"/>
                    </a:gs>
                    <a:gs pos="100000">
                      <a:srgbClr val="FF00F7"/>
                    </a:gs>
                  </a:gsLst>
                  <a:lin ang="3967761" scaled="0"/>
                </a:gradFill>
              </a:defRPr>
            </a:lvl1pPr>
          </a:lstStyle>
          <a:p>
            <a:pPr algn="ctr" defTabSz="1438619">
              <a:defRPr sz="8584" spc="-257">
                <a:gradFill flip="none" rotWithShape="1">
                  <a:gsLst>
                    <a:gs pos="0">
                      <a:srgbClr val="00E8FF"/>
                    </a:gs>
                    <a:gs pos="100000">
                      <a:srgbClr val="FF00F7"/>
                    </a:gs>
                  </a:gsLst>
                  <a:lin ang="3967761" scaled="0"/>
                </a:gradFill>
              </a:defRPr>
            </a:pPr>
            <a:r>
              <a:rPr sz="8000" spc="-257" dirty="0">
                <a:solidFill>
                  <a:srgbClr val="002060"/>
                </a:solidFill>
              </a:rPr>
              <a:t>Reached On Time By Gender</a:t>
            </a:r>
          </a:p>
        </p:txBody>
      </p:sp>
      <p:sp>
        <p:nvSpPr>
          <p:cNvPr id="182" name="There’s Doesn't Have Much Variance In Gender Column."/>
          <p:cNvSpPr txBox="1">
            <a:spLocks noGrp="1"/>
          </p:cNvSpPr>
          <p:nvPr>
            <p:ph type="body" sz="quarter" idx="21"/>
          </p:nvPr>
        </p:nvSpPr>
        <p:spPr>
          <a:xfrm>
            <a:off x="3370683" y="11840920"/>
            <a:ext cx="21844001" cy="1016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lvl1pPr marL="523875" indent="-523875" algn="l">
              <a:buClr>
                <a:srgbClr val="FFFFFF"/>
              </a:buClr>
              <a:buSzPct val="100000"/>
              <a:buChar char="•"/>
              <a:defRPr sz="4500" b="1">
                <a:solidFill>
                  <a:srgbClr val="FFFFFF"/>
                </a:solidFill>
                <a:latin typeface="Calibri"/>
                <a:ea typeface="Calibri"/>
                <a:cs typeface="Calibri"/>
                <a:sym typeface="Calibri"/>
              </a:defRPr>
            </a:lvl1pPr>
          </a:lstStyle>
          <a:p>
            <a:pPr>
              <a:buClr>
                <a:schemeClr val="tx1"/>
              </a:buClr>
              <a:buFont typeface="Arial" panose="020B0604020202020204" pitchFamily="34" charset="0"/>
              <a:buChar char="•"/>
            </a:pPr>
            <a:r>
              <a:rPr sz="4000" b="0" dirty="0">
                <a:solidFill>
                  <a:schemeClr val="tx1"/>
                </a:solidFill>
                <a:latin typeface="Verdana" panose="020B0604030504040204" pitchFamily="34" charset="0"/>
                <a:ea typeface="Verdana" panose="020B0604030504040204" pitchFamily="34" charset="0"/>
              </a:rPr>
              <a:t>There’s Doesn't Have Much Variance In </a:t>
            </a:r>
            <a:r>
              <a:rPr sz="4000" b="0" dirty="0">
                <a:solidFill>
                  <a:srgbClr val="FF0000"/>
                </a:solidFill>
                <a:latin typeface="Verdana" panose="020B0604030504040204" pitchFamily="34" charset="0"/>
                <a:ea typeface="Verdana" panose="020B0604030504040204" pitchFamily="34" charset="0"/>
              </a:rPr>
              <a:t>Gender</a:t>
            </a:r>
            <a:r>
              <a:rPr sz="4000" b="0" dirty="0">
                <a:solidFill>
                  <a:schemeClr val="tx1"/>
                </a:solidFill>
                <a:latin typeface="Verdana" panose="020B0604030504040204" pitchFamily="34" charset="0"/>
                <a:ea typeface="Verdana" panose="020B0604030504040204" pitchFamily="34" charset="0"/>
              </a:rPr>
              <a:t> Column.</a:t>
            </a:r>
          </a:p>
        </p:txBody>
      </p:sp>
      <p:sp>
        <p:nvSpPr>
          <p:cNvPr id="183" name="Slide bullet text"/>
          <p:cNvSpPr txBox="1">
            <a:spLocks noGrp="1"/>
          </p:cNvSpPr>
          <p:nvPr>
            <p:ph type="body" idx="1"/>
          </p:nvPr>
        </p:nvSpPr>
        <p:spPr>
          <a:xfrm>
            <a:off x="1270000" y="2641600"/>
            <a:ext cx="21844000" cy="8432800"/>
          </a:xfrm>
          <a:prstGeom prst="rect">
            <a:avLst/>
          </a:prstGeom>
        </p:spPr>
        <p:txBody>
          <a:bodyPr/>
          <a:lstStyle/>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p:txBody>
      </p:sp>
      <p:pic>
        <p:nvPicPr>
          <p:cNvPr id="184" name="Image 19-05-22 at 8.24 PM.jpg" descr="Image 19-05-22 at 8.24 PM.jpg"/>
          <p:cNvPicPr>
            <a:picLocks noChangeAspect="1"/>
          </p:cNvPicPr>
          <p:nvPr/>
        </p:nvPicPr>
        <p:blipFill>
          <a:blip r:embed="rId2">
            <a:extLst/>
          </a:blip>
          <a:stretch>
            <a:fillRect/>
          </a:stretch>
        </p:blipFill>
        <p:spPr>
          <a:xfrm>
            <a:off x="2000250" y="2868442"/>
            <a:ext cx="16669664" cy="8745636"/>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7" name="Image 20-05-22 at 4.34 PM.jpg" descr="Image 20-05-22 at 4.34 PM.jpg"/>
          <p:cNvPicPr>
            <a:picLocks noChangeAspect="1"/>
          </p:cNvPicPr>
          <p:nvPr/>
        </p:nvPicPr>
        <p:blipFill>
          <a:blip r:embed="rId2">
            <a:extLst/>
          </a:blip>
          <a:stretch>
            <a:fillRect/>
          </a:stretch>
        </p:blipFill>
        <p:spPr>
          <a:xfrm>
            <a:off x="2142259" y="1882775"/>
            <a:ext cx="17309467" cy="11382215"/>
          </a:xfrm>
          <a:prstGeom prst="rect">
            <a:avLst/>
          </a:prstGeom>
          <a:ln w="12700">
            <a:miter lim="400000"/>
          </a:ln>
        </p:spPr>
      </p:pic>
      <p:sp>
        <p:nvSpPr>
          <p:cNvPr id="2" name="Title 1"/>
          <p:cNvSpPr>
            <a:spLocks noGrp="1"/>
          </p:cNvSpPr>
          <p:nvPr>
            <p:ph type="title"/>
          </p:nvPr>
        </p:nvSpPr>
        <p:spPr>
          <a:xfrm>
            <a:off x="1526118" y="561975"/>
            <a:ext cx="17193336" cy="2641600"/>
          </a:xfrm>
        </p:spPr>
        <p:txBody>
          <a:bodyPr/>
          <a:lstStyle/>
          <a:p>
            <a:pPr algn="ctr"/>
            <a:r>
              <a:rPr lang="en-IN" dirty="0" smtClean="0">
                <a:solidFill>
                  <a:srgbClr val="002060"/>
                </a:solidFill>
              </a:rPr>
              <a:t>Visualization</a:t>
            </a:r>
            <a:endParaRPr lang="en-IN" dirty="0">
              <a:solidFill>
                <a:srgbClr val="002060"/>
              </a:solidFill>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9" name="Image 20-05-22 at 4.35 PM.jpg" descr="Image 20-05-22 at 4.35 PM.jpg"/>
          <p:cNvPicPr>
            <a:picLocks noChangeAspect="1"/>
          </p:cNvPicPr>
          <p:nvPr/>
        </p:nvPicPr>
        <p:blipFill>
          <a:blip r:embed="rId2">
            <a:extLst/>
          </a:blip>
          <a:stretch>
            <a:fillRect/>
          </a:stretch>
        </p:blipFill>
        <p:spPr>
          <a:xfrm>
            <a:off x="1998929" y="1895853"/>
            <a:ext cx="17700092" cy="11759314"/>
          </a:xfrm>
          <a:prstGeom prst="rect">
            <a:avLst/>
          </a:prstGeom>
          <a:ln w="12700">
            <a:miter lim="400000"/>
          </a:ln>
        </p:spPr>
      </p:pic>
      <p:sp>
        <p:nvSpPr>
          <p:cNvPr id="4" name="Title 3"/>
          <p:cNvSpPr>
            <a:spLocks noGrp="1"/>
          </p:cNvSpPr>
          <p:nvPr>
            <p:ph type="title"/>
          </p:nvPr>
        </p:nvSpPr>
        <p:spPr>
          <a:xfrm>
            <a:off x="1354668" y="575053"/>
            <a:ext cx="17193336" cy="2641600"/>
          </a:xfrm>
        </p:spPr>
        <p:txBody>
          <a:bodyPr/>
          <a:lstStyle/>
          <a:p>
            <a:pPr algn="ctr"/>
            <a:r>
              <a:rPr lang="en-IN" dirty="0" smtClean="0">
                <a:solidFill>
                  <a:srgbClr val="002060"/>
                </a:solidFill>
              </a:rPr>
              <a:t>Reached on Time or Not </a:t>
            </a:r>
            <a:endParaRPr lang="en-IN" dirty="0">
              <a:solidFill>
                <a:srgbClr val="00206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3" name="Image 19-05-22 at 8.31 PM.jpg" descr="Image 19-05-22 at 8.31 PM.jpg"/>
          <p:cNvPicPr>
            <a:picLocks noChangeAspect="1"/>
          </p:cNvPicPr>
          <p:nvPr/>
        </p:nvPicPr>
        <p:blipFill>
          <a:blip r:embed="rId2">
            <a:extLst/>
          </a:blip>
          <a:stretch>
            <a:fillRect/>
          </a:stretch>
        </p:blipFill>
        <p:spPr>
          <a:xfrm>
            <a:off x="2767439" y="1711325"/>
            <a:ext cx="15593416" cy="9199796"/>
          </a:xfrm>
          <a:prstGeom prst="rect">
            <a:avLst/>
          </a:prstGeom>
          <a:ln w="12700">
            <a:miter lim="400000"/>
          </a:ln>
        </p:spPr>
      </p:pic>
      <p:sp>
        <p:nvSpPr>
          <p:cNvPr id="194" name="Customer Calls and Cost have more strong relationship compared to other relationships. That means if our costumer pays more money for product,          they have tendency to have more customer care calls."/>
          <p:cNvSpPr txBox="1"/>
          <p:nvPr/>
        </p:nvSpPr>
        <p:spPr>
          <a:xfrm>
            <a:off x="942976" y="11720242"/>
            <a:ext cx="22249790" cy="1023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342900" indent="-342900" algn="l" defTabSz="914400">
              <a:lnSpc>
                <a:spcPct val="90000"/>
              </a:lnSpc>
              <a:spcBef>
                <a:spcPts val="700"/>
              </a:spcBef>
              <a:buSzPct val="100000"/>
              <a:buChar char="➢"/>
              <a:defRPr sz="3000" b="1">
                <a:solidFill>
                  <a:srgbClr val="FFFFFF"/>
                </a:solidFill>
                <a:latin typeface="Calibri"/>
                <a:ea typeface="Calibri"/>
                <a:cs typeface="Calibri"/>
                <a:sym typeface="Calibri"/>
              </a:defRPr>
            </a:lvl1pPr>
          </a:lstStyle>
          <a:p>
            <a:pPr marL="0" indent="0">
              <a:buNone/>
            </a:pPr>
            <a:r>
              <a:rPr b="0" dirty="0">
                <a:solidFill>
                  <a:srgbClr val="FF0000"/>
                </a:solidFill>
                <a:latin typeface="Verdana" panose="020B0604030504040204" pitchFamily="34" charset="0"/>
                <a:ea typeface="Verdana" panose="020B0604030504040204" pitchFamily="34" charset="0"/>
              </a:rPr>
              <a:t>Customer Calls </a:t>
            </a:r>
            <a:r>
              <a:rPr b="0" dirty="0">
                <a:solidFill>
                  <a:schemeClr val="tx1"/>
                </a:solidFill>
                <a:latin typeface="Verdana" panose="020B0604030504040204" pitchFamily="34" charset="0"/>
                <a:ea typeface="Verdana" panose="020B0604030504040204" pitchFamily="34" charset="0"/>
              </a:rPr>
              <a:t>and </a:t>
            </a:r>
            <a:r>
              <a:rPr b="0" dirty="0" smtClean="0">
                <a:solidFill>
                  <a:srgbClr val="FF0000"/>
                </a:solidFill>
                <a:latin typeface="Verdana" panose="020B0604030504040204" pitchFamily="34" charset="0"/>
                <a:ea typeface="Verdana" panose="020B0604030504040204" pitchFamily="34" charset="0"/>
              </a:rPr>
              <a:t>Cost</a:t>
            </a:r>
            <a:r>
              <a:rPr lang="en-IN" b="0" dirty="0" smtClean="0">
                <a:solidFill>
                  <a:srgbClr val="FF0000"/>
                </a:solidFill>
                <a:latin typeface="Verdana" panose="020B0604030504040204" pitchFamily="34" charset="0"/>
                <a:ea typeface="Verdana" panose="020B0604030504040204" pitchFamily="34" charset="0"/>
              </a:rPr>
              <a:t> of the Product</a:t>
            </a:r>
            <a:r>
              <a:rPr b="0" dirty="0" smtClean="0">
                <a:solidFill>
                  <a:schemeClr val="tx1"/>
                </a:solidFill>
                <a:latin typeface="Verdana" panose="020B0604030504040204" pitchFamily="34" charset="0"/>
                <a:ea typeface="Verdana" panose="020B0604030504040204" pitchFamily="34" charset="0"/>
              </a:rPr>
              <a:t> </a:t>
            </a:r>
            <a:r>
              <a:rPr b="0" dirty="0">
                <a:solidFill>
                  <a:schemeClr val="tx1"/>
                </a:solidFill>
                <a:latin typeface="Verdana" panose="020B0604030504040204" pitchFamily="34" charset="0"/>
                <a:ea typeface="Verdana" panose="020B0604030504040204" pitchFamily="34" charset="0"/>
              </a:rPr>
              <a:t>have more strong relationship compared to other relationships. </a:t>
            </a:r>
            <a:endParaRPr lang="en-IN" b="0" dirty="0" smtClean="0">
              <a:solidFill>
                <a:schemeClr val="tx1"/>
              </a:solidFill>
              <a:latin typeface="Verdana" panose="020B0604030504040204" pitchFamily="34" charset="0"/>
              <a:ea typeface="Verdana" panose="020B0604030504040204" pitchFamily="34" charset="0"/>
            </a:endParaRPr>
          </a:p>
          <a:p>
            <a:pPr marL="0" indent="0">
              <a:buNone/>
            </a:pPr>
            <a:r>
              <a:rPr b="0" dirty="0" smtClean="0">
                <a:solidFill>
                  <a:schemeClr val="tx1"/>
                </a:solidFill>
                <a:latin typeface="Verdana" panose="020B0604030504040204" pitchFamily="34" charset="0"/>
                <a:ea typeface="Verdana" panose="020B0604030504040204" pitchFamily="34" charset="0"/>
              </a:rPr>
              <a:t>That </a:t>
            </a:r>
            <a:r>
              <a:rPr b="0" dirty="0">
                <a:solidFill>
                  <a:schemeClr val="tx1"/>
                </a:solidFill>
                <a:latin typeface="Verdana" panose="020B0604030504040204" pitchFamily="34" charset="0"/>
                <a:ea typeface="Verdana" panose="020B0604030504040204" pitchFamily="34" charset="0"/>
              </a:rPr>
              <a:t>means if our costumer pays more money for </a:t>
            </a:r>
            <a:r>
              <a:rPr b="0" dirty="0" smtClean="0">
                <a:solidFill>
                  <a:schemeClr val="tx1"/>
                </a:solidFill>
                <a:latin typeface="Verdana" panose="020B0604030504040204" pitchFamily="34" charset="0"/>
                <a:ea typeface="Verdana" panose="020B0604030504040204" pitchFamily="34" charset="0"/>
              </a:rPr>
              <a:t>product</a:t>
            </a:r>
            <a:r>
              <a:rPr lang="en-IN" b="0" dirty="0" smtClean="0">
                <a:solidFill>
                  <a:schemeClr val="tx1"/>
                </a:solidFill>
                <a:latin typeface="Verdana" panose="020B0604030504040204" pitchFamily="34" charset="0"/>
                <a:ea typeface="Verdana" panose="020B0604030504040204" pitchFamily="34" charset="0"/>
              </a:rPr>
              <a:t>, </a:t>
            </a:r>
            <a:r>
              <a:rPr b="0" dirty="0" smtClean="0">
                <a:solidFill>
                  <a:schemeClr val="tx1"/>
                </a:solidFill>
                <a:latin typeface="Verdana" panose="020B0604030504040204" pitchFamily="34" charset="0"/>
                <a:ea typeface="Verdana" panose="020B0604030504040204" pitchFamily="34" charset="0"/>
              </a:rPr>
              <a:t>they </a:t>
            </a:r>
            <a:r>
              <a:rPr b="0" dirty="0">
                <a:solidFill>
                  <a:schemeClr val="tx1"/>
                </a:solidFill>
                <a:latin typeface="Verdana" panose="020B0604030504040204" pitchFamily="34" charset="0"/>
                <a:ea typeface="Verdana" panose="020B0604030504040204" pitchFamily="34" charset="0"/>
              </a:rPr>
              <a:t>have tendency to have more customer care calls.</a:t>
            </a:r>
          </a:p>
        </p:txBody>
      </p:sp>
      <p:sp>
        <p:nvSpPr>
          <p:cNvPr id="3" name="Title 2"/>
          <p:cNvSpPr>
            <a:spLocks noGrp="1"/>
          </p:cNvSpPr>
          <p:nvPr>
            <p:ph type="title"/>
          </p:nvPr>
        </p:nvSpPr>
        <p:spPr>
          <a:xfrm>
            <a:off x="1583268" y="390525"/>
            <a:ext cx="17193336" cy="2641600"/>
          </a:xfrm>
        </p:spPr>
        <p:txBody>
          <a:bodyPr>
            <a:normAutofit/>
          </a:bodyPr>
          <a:lstStyle/>
          <a:p>
            <a:pPr algn="ctr" defTabSz="1438619">
              <a:lnSpc>
                <a:spcPct val="90000"/>
              </a:lnSpc>
            </a:pPr>
            <a:r>
              <a:rPr lang="en-IN" spc="-260" dirty="0">
                <a:solidFill>
                  <a:srgbClr val="002060"/>
                </a:solidFill>
                <a:latin typeface="Verdana" panose="020B0604030504040204" pitchFamily="34" charset="0"/>
                <a:ea typeface="Verdana" panose="020B0604030504040204" pitchFamily="34" charset="0"/>
              </a:rPr>
              <a:t>Correlation in Dataset</a:t>
            </a:r>
            <a:endParaRPr lang="en-IN" spc="-260" dirty="0">
              <a:solidFill>
                <a:srgbClr val="002060"/>
              </a:solidFill>
              <a:latin typeface="Verdana" panose="020B0604030504040204" pitchFamily="34" charset="0"/>
              <a:ea typeface="Verdana" panose="020B0604030504040204" pitchFamily="34" charset="0"/>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270000" y="309676"/>
            <a:ext cx="17193336" cy="2641600"/>
          </a:xfrm>
        </p:spPr>
        <p:txBody>
          <a:bodyPr/>
          <a:lstStyle/>
          <a:p>
            <a:pPr algn="ctr"/>
            <a:r>
              <a:rPr lang="en-IN" dirty="0" smtClean="0">
                <a:solidFill>
                  <a:srgbClr val="002060"/>
                </a:solidFill>
                <a:latin typeface="Verdana" panose="020B0604030504040204" pitchFamily="34" charset="0"/>
                <a:ea typeface="Verdana" panose="020B0604030504040204" pitchFamily="34" charset="0"/>
              </a:rPr>
              <a:t>Outlier Detection</a:t>
            </a:r>
            <a:endParaRPr lang="en-IN" dirty="0">
              <a:solidFill>
                <a:srgbClr val="002060"/>
              </a:solidFill>
              <a:latin typeface="Verdana" panose="020B0604030504040204" pitchFamily="34" charset="0"/>
              <a:ea typeface="Verdana" panose="020B0604030504040204" pitchFamily="34" charset="0"/>
            </a:endParaRPr>
          </a:p>
        </p:txBody>
      </p:sp>
      <p:sp>
        <p:nvSpPr>
          <p:cNvPr id="197" name="Slide bullet text"/>
          <p:cNvSpPr txBox="1">
            <a:spLocks noGrp="1"/>
          </p:cNvSpPr>
          <p:nvPr>
            <p:ph type="body" idx="1"/>
          </p:nvPr>
        </p:nvSpPr>
        <p:spPr>
          <a:xfrm>
            <a:off x="1270000" y="3356984"/>
            <a:ext cx="21844000" cy="9457316"/>
          </a:xfrm>
          <a:prstGeom prst="rect">
            <a:avLst/>
          </a:prstGeom>
        </p:spPr>
        <p:txBody>
          <a:bodyPr/>
          <a:lstStyle/>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a:p>
            <a:pPr marL="223520" indent="-223520" defTabSz="975360">
              <a:spcBef>
                <a:spcPts val="900"/>
              </a:spcBef>
              <a:defRPr sz="1920"/>
            </a:pPr>
            <a:endParaRPr/>
          </a:p>
        </p:txBody>
      </p:sp>
      <p:sp>
        <p:nvSpPr>
          <p:cNvPr id="198" name="It seems like we have a outliers for Prior_purchases &amp; Discount Offer we might have some outliers."/>
          <p:cNvSpPr txBox="1"/>
          <p:nvPr/>
        </p:nvSpPr>
        <p:spPr>
          <a:xfrm>
            <a:off x="811841" y="12486005"/>
            <a:ext cx="23572159" cy="6565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marL="349250" indent="-349250" algn="l" defTabSz="914400">
              <a:buClr>
                <a:srgbClr val="FFFFFF"/>
              </a:buClr>
              <a:buSzPct val="100000"/>
              <a:buChar char="•"/>
              <a:defRPr sz="4000">
                <a:solidFill>
                  <a:srgbClr val="FFFFFF"/>
                </a:solidFill>
                <a:latin typeface="Arial Unicode MS"/>
                <a:ea typeface="Arial Unicode MS"/>
                <a:cs typeface="Arial Unicode MS"/>
                <a:sym typeface="Arial Unicode MS"/>
              </a:defRPr>
            </a:lvl1pPr>
          </a:lstStyle>
          <a:p>
            <a:pPr marL="0" indent="0">
              <a:buNone/>
            </a:pPr>
            <a:r>
              <a:rPr sz="3600" dirty="0">
                <a:solidFill>
                  <a:schemeClr val="tx1"/>
                </a:solidFill>
                <a:latin typeface="Verdana" panose="020B0604030504040204" pitchFamily="34" charset="0"/>
                <a:ea typeface="Verdana" panose="020B0604030504040204" pitchFamily="34" charset="0"/>
              </a:rPr>
              <a:t>It seems like we have a outliers for </a:t>
            </a:r>
            <a:r>
              <a:rPr sz="3600" dirty="0" smtClean="0">
                <a:solidFill>
                  <a:srgbClr val="FF0000"/>
                </a:solidFill>
                <a:latin typeface="Verdana" panose="020B0604030504040204" pitchFamily="34" charset="0"/>
                <a:ea typeface="Verdana" panose="020B0604030504040204" pitchFamily="34" charset="0"/>
              </a:rPr>
              <a:t>Prior purchases </a:t>
            </a:r>
            <a:r>
              <a:rPr sz="3600" dirty="0">
                <a:solidFill>
                  <a:srgbClr val="FF0000"/>
                </a:solidFill>
                <a:latin typeface="Verdana" panose="020B0604030504040204" pitchFamily="34" charset="0"/>
                <a:ea typeface="Verdana" panose="020B0604030504040204" pitchFamily="34" charset="0"/>
              </a:rPr>
              <a:t>&amp; Discount Offer </a:t>
            </a:r>
            <a:r>
              <a:rPr sz="3600" dirty="0">
                <a:solidFill>
                  <a:schemeClr val="tx1"/>
                </a:solidFill>
                <a:latin typeface="Verdana" panose="020B0604030504040204" pitchFamily="34" charset="0"/>
                <a:ea typeface="Verdana" panose="020B0604030504040204" pitchFamily="34" charset="0"/>
              </a:rPr>
              <a:t>we might have some outliers.</a:t>
            </a:r>
          </a:p>
        </p:txBody>
      </p:sp>
      <p:pic>
        <p:nvPicPr>
          <p:cNvPr id="199" name="Image 22-05-22 at 1.37 PM.jpg" descr="Image 22-05-22 at 1.37 PM.jpg"/>
          <p:cNvPicPr>
            <a:picLocks noChangeAspect="1"/>
          </p:cNvPicPr>
          <p:nvPr/>
        </p:nvPicPr>
        <p:blipFill>
          <a:blip r:embed="rId2">
            <a:extLst/>
          </a:blip>
          <a:stretch>
            <a:fillRect/>
          </a:stretch>
        </p:blipFill>
        <p:spPr>
          <a:xfrm>
            <a:off x="811841" y="1817824"/>
            <a:ext cx="20305288" cy="10339886"/>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p:cNvSpPr>
            <a:spLocks noGrp="1"/>
          </p:cNvSpPr>
          <p:nvPr>
            <p:ph type="title"/>
          </p:nvPr>
        </p:nvSpPr>
        <p:spPr>
          <a:xfrm>
            <a:off x="0" y="0"/>
            <a:ext cx="17193336" cy="771525"/>
          </a:xfrm>
        </p:spPr>
        <p:txBody>
          <a:bodyPr>
            <a:normAutofit fontScale="90000"/>
          </a:bodyPr>
          <a:lstStyle/>
          <a:p>
            <a:r>
              <a:rPr lang="en-US" sz="6000" dirty="0">
                <a:solidFill>
                  <a:srgbClr val="002060"/>
                </a:solidFill>
                <a:latin typeface="Verdana" panose="020B0604030504040204" pitchFamily="34" charset="0"/>
                <a:ea typeface="Verdana" panose="020B0604030504040204" pitchFamily="34" charset="0"/>
              </a:rPr>
              <a:t>Feature Engineering using chi-square technique</a:t>
            </a:r>
            <a:r>
              <a:rPr lang="en-US" dirty="0"/>
              <a:t/>
            </a:r>
            <a:br>
              <a:rPr lang="en-US" dirty="0"/>
            </a:br>
            <a:endParaRPr lang="en-IN" dirty="0"/>
          </a:p>
        </p:txBody>
      </p:sp>
      <p:pic>
        <p:nvPicPr>
          <p:cNvPr id="6" name="Picture 5"/>
          <p:cNvPicPr>
            <a:picLocks noChangeAspect="1"/>
          </p:cNvPicPr>
          <p:nvPr/>
        </p:nvPicPr>
        <p:blipFill>
          <a:blip r:embed="rId2"/>
          <a:stretch>
            <a:fillRect/>
          </a:stretch>
        </p:blipFill>
        <p:spPr>
          <a:xfrm>
            <a:off x="0" y="928686"/>
            <a:ext cx="18430875" cy="5894911"/>
          </a:xfrm>
          <a:prstGeom prst="rect">
            <a:avLst/>
          </a:prstGeom>
        </p:spPr>
      </p:pic>
      <p:pic>
        <p:nvPicPr>
          <p:cNvPr id="7" name="Picture 6"/>
          <p:cNvPicPr>
            <a:picLocks noChangeAspect="1"/>
          </p:cNvPicPr>
          <p:nvPr/>
        </p:nvPicPr>
        <p:blipFill>
          <a:blip r:embed="rId3"/>
          <a:stretch>
            <a:fillRect/>
          </a:stretch>
        </p:blipFill>
        <p:spPr>
          <a:xfrm>
            <a:off x="0" y="6841876"/>
            <a:ext cx="20848984" cy="6874123"/>
          </a:xfrm>
          <a:prstGeom prst="rect">
            <a:avLst/>
          </a:prstGeom>
        </p:spPr>
      </p:pic>
    </p:spTree>
    <p:extLst>
      <p:ext uri="{BB962C8B-B14F-4D97-AF65-F5344CB8AC3E}">
        <p14:creationId xmlns:p14="http://schemas.microsoft.com/office/powerpoint/2010/main" val="332119882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Making Data Ready For Model Training"/>
          <p:cNvSpPr txBox="1">
            <a:spLocks noGrp="1"/>
          </p:cNvSpPr>
          <p:nvPr>
            <p:ph type="title"/>
          </p:nvPr>
        </p:nvSpPr>
        <p:spPr>
          <a:xfrm>
            <a:off x="819927" y="488494"/>
            <a:ext cx="21844001" cy="1557437"/>
          </a:xfrm>
          <a:prstGeom prst="rect">
            <a:avLst/>
          </a:prstGeom>
        </p:spPr>
        <p:txBody>
          <a:bodyPr>
            <a:normAutofit/>
          </a:bodyPr>
          <a:lstStyle>
            <a:lvl1pPr>
              <a:defRPr>
                <a:gradFill flip="none" rotWithShape="1">
                  <a:gsLst>
                    <a:gs pos="0">
                      <a:srgbClr val="FFFFFF"/>
                    </a:gs>
                    <a:gs pos="100000">
                      <a:srgbClr val="D5D5D5"/>
                    </a:gs>
                  </a:gsLst>
                  <a:lin ang="5400000" scaled="0"/>
                </a:gradFill>
              </a:defRPr>
            </a:lvl1pPr>
          </a:lstStyle>
          <a:p>
            <a:r>
              <a:rPr dirty="0" smtClean="0">
                <a:solidFill>
                  <a:srgbClr val="002060"/>
                </a:solidFill>
                <a:latin typeface="Verdana" panose="020B0604030504040204" pitchFamily="34" charset="0"/>
                <a:ea typeface="Verdana" panose="020B0604030504040204" pitchFamily="34" charset="0"/>
              </a:rPr>
              <a:t>Making Data Ready For Model Training</a:t>
            </a:r>
            <a:endParaRPr dirty="0">
              <a:solidFill>
                <a:srgbClr val="002060"/>
              </a:solidFill>
              <a:latin typeface="Verdana" panose="020B0604030504040204" pitchFamily="34" charset="0"/>
              <a:ea typeface="Verdana" panose="020B0604030504040204" pitchFamily="34" charset="0"/>
            </a:endParaRPr>
          </a:p>
        </p:txBody>
      </p:sp>
      <p:sp>
        <p:nvSpPr>
          <p:cNvPr id="213" name="Splitting Data into Train-Test split:"/>
          <p:cNvSpPr txBox="1"/>
          <p:nvPr/>
        </p:nvSpPr>
        <p:spPr>
          <a:xfrm>
            <a:off x="0" y="2294478"/>
            <a:ext cx="18900064" cy="850489"/>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2438338">
              <a:lnSpc>
                <a:spcPct val="90000"/>
              </a:lnSpc>
              <a:defRPr sz="9400" spc="-282">
                <a:gradFill flip="none" rotWithShape="1">
                  <a:gsLst>
                    <a:gs pos="0">
                      <a:srgbClr val="000000"/>
                    </a:gs>
                    <a:gs pos="100000">
                      <a:srgbClr val="FF00F7"/>
                    </a:gs>
                  </a:gsLst>
                  <a:lin ang="3967761" scaled="0"/>
                </a:gradFill>
                <a:latin typeface="+mn-lt"/>
                <a:ea typeface="+mn-ea"/>
                <a:cs typeface="+mn-cs"/>
                <a:sym typeface="Graphik Semibold"/>
              </a:defRPr>
            </a:lvl1pPr>
          </a:lstStyle>
          <a:p>
            <a:r>
              <a:rPr sz="5400" dirty="0">
                <a:solidFill>
                  <a:schemeClr val="tx1"/>
                </a:solidFill>
                <a:latin typeface="Verdana" panose="020B0604030504040204" pitchFamily="34" charset="0"/>
                <a:ea typeface="Verdana" panose="020B0604030504040204" pitchFamily="34" charset="0"/>
              </a:rPr>
              <a:t>Splitting Data into Train-Test split:</a:t>
            </a:r>
          </a:p>
        </p:txBody>
      </p:sp>
      <p:pic>
        <p:nvPicPr>
          <p:cNvPr id="3" name="Picture 2"/>
          <p:cNvPicPr>
            <a:picLocks noChangeAspect="1"/>
          </p:cNvPicPr>
          <p:nvPr/>
        </p:nvPicPr>
        <p:blipFill>
          <a:blip r:embed="rId2"/>
          <a:stretch>
            <a:fillRect/>
          </a:stretch>
        </p:blipFill>
        <p:spPr>
          <a:xfrm>
            <a:off x="0" y="3393515"/>
            <a:ext cx="21005186" cy="2418780"/>
          </a:xfrm>
          <a:prstGeom prst="rect">
            <a:avLst/>
          </a:prstGeom>
        </p:spPr>
      </p:pic>
      <p:pic>
        <p:nvPicPr>
          <p:cNvPr id="4" name="Picture 3"/>
          <p:cNvPicPr>
            <a:picLocks noChangeAspect="1"/>
          </p:cNvPicPr>
          <p:nvPr/>
        </p:nvPicPr>
        <p:blipFill>
          <a:blip r:embed="rId3"/>
          <a:stretch>
            <a:fillRect/>
          </a:stretch>
        </p:blipFill>
        <p:spPr>
          <a:xfrm>
            <a:off x="0" y="5812295"/>
            <a:ext cx="16859250" cy="7903705"/>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Machines Learning Models"/>
          <p:cNvSpPr txBox="1">
            <a:spLocks noGrp="1"/>
          </p:cNvSpPr>
          <p:nvPr>
            <p:ph type="title"/>
          </p:nvPr>
        </p:nvSpPr>
        <p:spPr>
          <a:xfrm>
            <a:off x="0" y="2533113"/>
            <a:ext cx="21844000" cy="3879454"/>
          </a:xfrm>
          <a:prstGeom prst="rect">
            <a:avLst/>
          </a:prstGeom>
        </p:spPr>
        <p:txBody>
          <a:bodyPr>
            <a:normAutofit/>
          </a:bodyPr>
          <a:lstStyle>
            <a:lvl1pPr>
              <a:defRPr sz="13300" spc="-399"/>
            </a:lvl1pPr>
          </a:lstStyle>
          <a:p>
            <a:pPr algn="ctr"/>
            <a:r>
              <a:rPr sz="8000" dirty="0">
                <a:solidFill>
                  <a:srgbClr val="002060"/>
                </a:solidFill>
                <a:latin typeface="Verdana" panose="020B0604030504040204" pitchFamily="34" charset="0"/>
                <a:ea typeface="Verdana" panose="020B0604030504040204" pitchFamily="34" charset="0"/>
              </a:rPr>
              <a:t>Machines Learning Models</a:t>
            </a:r>
          </a:p>
        </p:txBody>
      </p:sp>
      <p:sp>
        <p:nvSpPr>
          <p:cNvPr id="216" name="Decision Tree Classifier…"/>
          <p:cNvSpPr txBox="1">
            <a:spLocks noGrp="1"/>
          </p:cNvSpPr>
          <p:nvPr>
            <p:ph type="body" sz="quarter" idx="1"/>
          </p:nvPr>
        </p:nvSpPr>
        <p:spPr>
          <a:xfrm>
            <a:off x="4972050" y="5326717"/>
            <a:ext cx="18141950" cy="5824816"/>
          </a:xfrm>
          <a:prstGeom prst="rect">
            <a:avLst/>
          </a:prstGeom>
        </p:spPr>
        <p:txBody>
          <a:bodyPr/>
          <a:lstStyle/>
          <a:p>
            <a:pPr marL="857250" indent="-857250" algn="l">
              <a:buClr>
                <a:schemeClr val="accent1"/>
              </a:buClr>
              <a:buSzPct val="100000"/>
              <a:buFont typeface="Wingdings" panose="05000000000000000000" pitchFamily="2" charset="2"/>
              <a:buChar char="Ø"/>
            </a:pPr>
            <a:r>
              <a:rPr dirty="0">
                <a:solidFill>
                  <a:schemeClr val="tx1"/>
                </a:solidFill>
              </a:rPr>
              <a:t>Decision Tree Classifier</a:t>
            </a:r>
          </a:p>
          <a:p>
            <a:pPr marL="857250" indent="-857250" algn="l">
              <a:buClr>
                <a:schemeClr val="accent1"/>
              </a:buClr>
              <a:buSzPct val="100000"/>
              <a:buFont typeface="Wingdings" panose="05000000000000000000" pitchFamily="2" charset="2"/>
              <a:buChar char="Ø"/>
            </a:pPr>
            <a:r>
              <a:rPr dirty="0">
                <a:solidFill>
                  <a:schemeClr val="tx1"/>
                </a:solidFill>
              </a:rPr>
              <a:t>K-Nearest </a:t>
            </a:r>
            <a:r>
              <a:rPr dirty="0" smtClean="0">
                <a:solidFill>
                  <a:schemeClr val="tx1"/>
                </a:solidFill>
              </a:rPr>
              <a:t>Neighbor</a:t>
            </a:r>
            <a:endParaRPr dirty="0">
              <a:solidFill>
                <a:schemeClr val="tx1"/>
              </a:solidFill>
            </a:endParaRPr>
          </a:p>
          <a:p>
            <a:pPr marL="857250" indent="-857250" algn="l">
              <a:buClr>
                <a:schemeClr val="accent1"/>
              </a:buClr>
              <a:buSzPct val="100000"/>
              <a:buFont typeface="Wingdings" panose="05000000000000000000" pitchFamily="2" charset="2"/>
              <a:buChar char="Ø"/>
            </a:pPr>
            <a:r>
              <a:rPr dirty="0" smtClean="0">
                <a:solidFill>
                  <a:schemeClr val="tx1"/>
                </a:solidFill>
              </a:rPr>
              <a:t>Random Forest </a:t>
            </a:r>
            <a:r>
              <a:rPr dirty="0">
                <a:solidFill>
                  <a:schemeClr val="tx1"/>
                </a:solidFill>
              </a:rPr>
              <a:t>Classifier</a:t>
            </a:r>
          </a:p>
          <a:p>
            <a:pPr marL="857250" indent="-857250" algn="l">
              <a:buClr>
                <a:schemeClr val="accent1"/>
              </a:buClr>
              <a:buSzPct val="100000"/>
              <a:buFont typeface="Wingdings" panose="05000000000000000000" pitchFamily="2" charset="2"/>
              <a:buChar char="Ø"/>
            </a:pPr>
            <a:r>
              <a:rPr dirty="0" err="1">
                <a:solidFill>
                  <a:schemeClr val="tx1"/>
                </a:solidFill>
              </a:rPr>
              <a:t>AdaBoost</a:t>
            </a:r>
            <a:r>
              <a:rPr dirty="0">
                <a:solidFill>
                  <a:schemeClr val="tx1"/>
                </a:solidFill>
              </a:rPr>
              <a:t> Classifier</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6707" y="1800224"/>
            <a:ext cx="7709056" cy="9344026"/>
          </a:xfrm>
        </p:spPr>
        <p:txBody>
          <a:bodyPr>
            <a:normAutofit fontScale="90000"/>
          </a:bodyPr>
          <a:lstStyle/>
          <a:p>
            <a:r>
              <a:rPr lang="en-IN" sz="4800" dirty="0" smtClean="0">
                <a:solidFill>
                  <a:srgbClr val="002060"/>
                </a:solidFill>
                <a:latin typeface="Verdana" panose="020B0604030504040204" pitchFamily="34" charset="0"/>
                <a:ea typeface="Verdana" panose="020B0604030504040204" pitchFamily="34" charset="0"/>
              </a:rPr>
              <a:t/>
            </a:r>
            <a:br>
              <a:rPr lang="en-IN" sz="4800" dirty="0" smtClean="0">
                <a:solidFill>
                  <a:srgbClr val="002060"/>
                </a:solidFill>
                <a:latin typeface="Verdana" panose="020B0604030504040204" pitchFamily="34" charset="0"/>
                <a:ea typeface="Verdana" panose="020B0604030504040204" pitchFamily="34" charset="0"/>
              </a:rPr>
            </a:br>
            <a:r>
              <a:rPr lang="en-IN" sz="6000" b="1" dirty="0" smtClean="0">
                <a:solidFill>
                  <a:srgbClr val="002060"/>
                </a:solidFill>
                <a:latin typeface="Verdana" panose="020B0604030504040204" pitchFamily="34" charset="0"/>
                <a:ea typeface="Verdana" panose="020B0604030504040204" pitchFamily="34" charset="0"/>
              </a:rPr>
              <a:t>Decision Tree Classifier</a:t>
            </a:r>
            <a:r>
              <a:rPr lang="en-IN" sz="3600" dirty="0" smtClean="0">
                <a:latin typeface="Verdana" panose="020B0604030504040204" pitchFamily="34" charset="0"/>
                <a:ea typeface="Verdana" panose="020B0604030504040204" pitchFamily="34" charset="0"/>
              </a:rPr>
              <a:t/>
            </a:r>
            <a:br>
              <a:rPr lang="en-IN" sz="3600" dirty="0" smtClean="0">
                <a:latin typeface="Verdana" panose="020B0604030504040204" pitchFamily="34" charset="0"/>
                <a:ea typeface="Verdana" panose="020B0604030504040204" pitchFamily="34" charset="0"/>
              </a:rPr>
            </a:br>
            <a:r>
              <a:rPr lang="en-IN" dirty="0" smtClean="0"/>
              <a:t/>
            </a:r>
            <a:br>
              <a:rPr lang="en-IN" dirty="0" smtClean="0"/>
            </a:br>
            <a:r>
              <a:rPr lang="en-IN" dirty="0" smtClean="0"/>
              <a:t/>
            </a:r>
            <a:br>
              <a:rPr lang="en-IN" dirty="0" smtClean="0"/>
            </a:br>
            <a:r>
              <a:rPr lang="en-IN" dirty="0"/>
              <a:t/>
            </a:r>
            <a:br>
              <a:rPr lang="en-IN" dirty="0"/>
            </a:br>
            <a:r>
              <a:rPr lang="en-IN" dirty="0"/>
              <a:t/>
            </a:r>
            <a:br>
              <a:rPr lang="en-IN" dirty="0"/>
            </a:br>
            <a:r>
              <a:rPr lang="en-US" altLang="en-US" sz="3600" dirty="0" smtClean="0">
                <a:solidFill>
                  <a:srgbClr val="000000"/>
                </a:solidFill>
                <a:latin typeface="Verdana" panose="020B0604030504040204" pitchFamily="34" charset="0"/>
                <a:ea typeface="Verdana" panose="020B0604030504040204" pitchFamily="34" charset="0"/>
              </a:rPr>
              <a:t>Accuracy </a:t>
            </a:r>
            <a:r>
              <a:rPr lang="en-US" altLang="en-US" sz="3600" dirty="0">
                <a:solidFill>
                  <a:srgbClr val="000000"/>
                </a:solidFill>
                <a:latin typeface="Verdana" panose="020B0604030504040204" pitchFamily="34" charset="0"/>
                <a:ea typeface="Verdana" panose="020B0604030504040204" pitchFamily="34" charset="0"/>
              </a:rPr>
              <a:t>Score for Decision Tree model: </a:t>
            </a:r>
            <a:r>
              <a:rPr lang="en-US" altLang="en-US" sz="3600" dirty="0" smtClean="0">
                <a:solidFill>
                  <a:srgbClr val="000000"/>
                </a:solidFill>
                <a:latin typeface="Verdana" panose="020B0604030504040204" pitchFamily="34" charset="0"/>
                <a:ea typeface="Verdana" panose="020B0604030504040204" pitchFamily="34" charset="0"/>
              </a:rPr>
              <a:t>66.86%</a:t>
            </a:r>
            <a:r>
              <a:rPr lang="en-IN" sz="3600" dirty="0">
                <a:latin typeface="Verdana" panose="020B0604030504040204" pitchFamily="34" charset="0"/>
                <a:ea typeface="Verdana" panose="020B0604030504040204" pitchFamily="34" charset="0"/>
              </a:rPr>
              <a:t/>
            </a:r>
            <a:br>
              <a:rPr lang="en-IN" sz="3600" dirty="0">
                <a:latin typeface="Verdana" panose="020B0604030504040204" pitchFamily="34" charset="0"/>
                <a:ea typeface="Verdana" panose="020B0604030504040204" pitchFamily="34" charset="0"/>
              </a:rPr>
            </a:br>
            <a:r>
              <a:rPr lang="en-IN" dirty="0"/>
              <a:t/>
            </a:r>
            <a:br>
              <a:rPr lang="en-IN" dirty="0"/>
            </a:br>
            <a:r>
              <a:rPr lang="en-IN" dirty="0" smtClean="0"/>
              <a:t/>
            </a:r>
            <a:br>
              <a:rPr lang="en-IN" dirty="0" smtClean="0"/>
            </a:br>
            <a:r>
              <a:rPr lang="en-IN" dirty="0"/>
              <a:t/>
            </a:r>
            <a:br>
              <a:rPr lang="en-IN" dirty="0"/>
            </a:br>
            <a:r>
              <a:rPr lang="en-IN" dirty="0" smtClean="0"/>
              <a:t/>
            </a:r>
            <a:br>
              <a:rPr lang="en-IN" dirty="0" smtClean="0"/>
            </a:br>
            <a:r>
              <a:rPr lang="en-IN" dirty="0"/>
              <a:t/>
            </a:r>
            <a:br>
              <a:rPr lang="en-IN" dirty="0"/>
            </a:br>
            <a:r>
              <a:rPr lang="en-IN" dirty="0" smtClean="0"/>
              <a:t> </a:t>
            </a:r>
            <a:endParaRPr lang="en-IN" dirty="0"/>
          </a:p>
        </p:txBody>
      </p:sp>
      <p:pic>
        <p:nvPicPr>
          <p:cNvPr id="4" name="Content Placeholder 3"/>
          <p:cNvPicPr>
            <a:picLocks noGrp="1" noChangeAspect="1"/>
          </p:cNvPicPr>
          <p:nvPr>
            <p:ph idx="1"/>
          </p:nvPr>
        </p:nvPicPr>
        <p:blipFill>
          <a:blip r:embed="rId2"/>
          <a:stretch>
            <a:fillRect/>
          </a:stretch>
        </p:blipFill>
        <p:spPr>
          <a:xfrm>
            <a:off x="7200901" y="2328862"/>
            <a:ext cx="15944850" cy="8286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676274"/>
            <a:ext cx="21844000" cy="3873500"/>
          </a:xfrm>
        </p:spPr>
        <p:txBody>
          <a:bodyPr/>
          <a:lstStyle/>
          <a:p>
            <a:r>
              <a:rPr lang="en-IN" sz="9600" dirty="0">
                <a:solidFill>
                  <a:srgbClr val="002060"/>
                </a:solidFill>
                <a:latin typeface="Verdana" panose="020B0604030504040204" pitchFamily="34" charset="0"/>
                <a:ea typeface="Verdana" panose="020B0604030504040204" pitchFamily="34" charset="0"/>
              </a:rPr>
              <a:t>Business Problem</a:t>
            </a:r>
            <a:r>
              <a:rPr lang="en-IN" sz="6600" dirty="0">
                <a:solidFill>
                  <a:srgbClr val="002060"/>
                </a:solidFill>
                <a:latin typeface="Verdana" panose="020B0604030504040204" pitchFamily="34" charset="0"/>
                <a:ea typeface="Verdana" panose="020B0604030504040204" pitchFamily="34" charset="0"/>
              </a:rPr>
              <a:t/>
            </a:r>
            <a:br>
              <a:rPr lang="en-IN" sz="6600" dirty="0">
                <a:solidFill>
                  <a:srgbClr val="002060"/>
                </a:solidFill>
                <a:latin typeface="Verdana" panose="020B0604030504040204" pitchFamily="34" charset="0"/>
                <a:ea typeface="Verdana" panose="020B0604030504040204" pitchFamily="34" charset="0"/>
              </a:rPr>
            </a:br>
            <a:endParaRPr lang="en-IN" dirty="0"/>
          </a:p>
        </p:txBody>
      </p:sp>
      <p:sp>
        <p:nvSpPr>
          <p:cNvPr id="4" name="Text Placeholder 3"/>
          <p:cNvSpPr>
            <a:spLocks noGrp="1"/>
          </p:cNvSpPr>
          <p:nvPr>
            <p:ph type="body" sz="quarter" idx="1"/>
          </p:nvPr>
        </p:nvSpPr>
        <p:spPr>
          <a:xfrm>
            <a:off x="0" y="2800350"/>
            <a:ext cx="24384000" cy="10687049"/>
          </a:xfrm>
        </p:spPr>
        <p:txBody>
          <a:bodyPr>
            <a:normAutofit/>
          </a:bodyPr>
          <a:lstStyle/>
          <a:p>
            <a:pPr marL="101600" algn="l"/>
            <a:r>
              <a:rPr lang="en-IN" sz="5200" u="sng" dirty="0">
                <a:solidFill>
                  <a:schemeClr val="tx1"/>
                </a:solidFill>
                <a:latin typeface="Verdana" panose="020B0604030504040204" pitchFamily="34" charset="0"/>
                <a:ea typeface="Verdana" panose="020B0604030504040204" pitchFamily="34" charset="0"/>
              </a:rPr>
              <a:t>Problem Statement:</a:t>
            </a:r>
          </a:p>
          <a:p>
            <a:pPr marL="101600" algn="l"/>
            <a:r>
              <a:rPr lang="en-US" sz="4000" dirty="0">
                <a:solidFill>
                  <a:schemeClr val="tx1"/>
                </a:solidFill>
                <a:latin typeface="Verdana" panose="020B0604030504040204" pitchFamily="34" charset="0"/>
                <a:ea typeface="Verdana" panose="020B0604030504040204" pitchFamily="34" charset="0"/>
              </a:rPr>
              <a:t>E-commerce company that has its own shipment service. There are 3 shipment mode available: Flight, Ship, and Road. The company's motto is "</a:t>
            </a:r>
            <a:r>
              <a:rPr lang="en-US" sz="4000" dirty="0">
                <a:solidFill>
                  <a:schemeClr val="tx1"/>
                </a:solidFill>
                <a:latin typeface="Verdana" panose="020B0604030504040204" pitchFamily="34" charset="0"/>
                <a:ea typeface="Verdana" panose="020B0604030504040204" pitchFamily="34" charset="0"/>
                <a:sym typeface="Times New Roman"/>
              </a:rPr>
              <a:t>Your order is our happiness, </a:t>
            </a:r>
            <a:endParaRPr lang="en-US" sz="4000" dirty="0" smtClean="0">
              <a:solidFill>
                <a:schemeClr val="tx1"/>
              </a:solidFill>
              <a:latin typeface="Verdana" panose="020B0604030504040204" pitchFamily="34" charset="0"/>
              <a:ea typeface="Verdana" panose="020B0604030504040204" pitchFamily="34" charset="0"/>
              <a:sym typeface="Times New Roman"/>
            </a:endParaRPr>
          </a:p>
          <a:p>
            <a:pPr marL="101600" algn="l"/>
            <a:r>
              <a:rPr lang="en-US" sz="4000" dirty="0" smtClean="0">
                <a:solidFill>
                  <a:schemeClr val="tx1"/>
                </a:solidFill>
                <a:latin typeface="Verdana" panose="020B0604030504040204" pitchFamily="34" charset="0"/>
                <a:ea typeface="Verdana" panose="020B0604030504040204" pitchFamily="34" charset="0"/>
                <a:sym typeface="Times New Roman"/>
              </a:rPr>
              <a:t>and </a:t>
            </a:r>
            <a:r>
              <a:rPr lang="en-US" sz="4000" dirty="0">
                <a:solidFill>
                  <a:schemeClr val="tx1"/>
                </a:solidFill>
                <a:latin typeface="Verdana" panose="020B0604030504040204" pitchFamily="34" charset="0"/>
                <a:ea typeface="Verdana" panose="020B0604030504040204" pitchFamily="34" charset="0"/>
                <a:sym typeface="Times New Roman"/>
              </a:rPr>
              <a:t>your happiness is our pride</a:t>
            </a:r>
            <a:r>
              <a:rPr lang="en-US" sz="4000" dirty="0">
                <a:solidFill>
                  <a:schemeClr val="tx1"/>
                </a:solidFill>
                <a:latin typeface="Verdana" panose="020B0604030504040204" pitchFamily="34" charset="0"/>
                <a:ea typeface="Verdana" panose="020B0604030504040204" pitchFamily="34" charset="0"/>
              </a:rPr>
              <a:t>”. </a:t>
            </a:r>
            <a:br>
              <a:rPr lang="en-US" sz="4000" dirty="0">
                <a:solidFill>
                  <a:schemeClr val="tx1"/>
                </a:solidFill>
                <a:latin typeface="Verdana" panose="020B0604030504040204" pitchFamily="34" charset="0"/>
                <a:ea typeface="Verdana" panose="020B0604030504040204" pitchFamily="34" charset="0"/>
              </a:rPr>
            </a:br>
            <a:r>
              <a:rPr lang="en-US" sz="4000" dirty="0">
                <a:solidFill>
                  <a:schemeClr val="tx1"/>
                </a:solidFill>
                <a:latin typeface="Verdana" panose="020B0604030504040204" pitchFamily="34" charset="0"/>
                <a:ea typeface="Verdana" panose="020B0604030504040204" pitchFamily="34" charset="0"/>
              </a:rPr>
              <a:t>Now as things stand, Company has a 59.7% late shipment rate which means the </a:t>
            </a:r>
            <a:endParaRPr lang="en-US" sz="4000" dirty="0" smtClean="0">
              <a:solidFill>
                <a:schemeClr val="tx1"/>
              </a:solidFill>
              <a:latin typeface="Verdana" panose="020B0604030504040204" pitchFamily="34" charset="0"/>
              <a:ea typeface="Verdana" panose="020B0604030504040204" pitchFamily="34" charset="0"/>
            </a:endParaRPr>
          </a:p>
          <a:p>
            <a:pPr marL="101600" algn="l"/>
            <a:r>
              <a:rPr lang="en-US" sz="4000" dirty="0" smtClean="0">
                <a:solidFill>
                  <a:schemeClr val="tx1"/>
                </a:solidFill>
                <a:latin typeface="Verdana" panose="020B0604030504040204" pitchFamily="34" charset="0"/>
                <a:ea typeface="Verdana" panose="020B0604030504040204" pitchFamily="34" charset="0"/>
              </a:rPr>
              <a:t>majority </a:t>
            </a:r>
            <a:r>
              <a:rPr lang="en-US" sz="4000" dirty="0">
                <a:solidFill>
                  <a:schemeClr val="tx1"/>
                </a:solidFill>
                <a:latin typeface="Verdana" panose="020B0604030504040204" pitchFamily="34" charset="0"/>
                <a:ea typeface="Verdana" panose="020B0604030504040204" pitchFamily="34" charset="0"/>
              </a:rPr>
              <a:t>of the shipment is arriving </a:t>
            </a:r>
            <a:r>
              <a:rPr lang="en-US" sz="4000" dirty="0" smtClean="0">
                <a:solidFill>
                  <a:schemeClr val="tx1"/>
                </a:solidFill>
                <a:latin typeface="Verdana" panose="020B0604030504040204" pitchFamily="34" charset="0"/>
                <a:ea typeface="Verdana" panose="020B0604030504040204" pitchFamily="34" charset="0"/>
              </a:rPr>
              <a:t>late.</a:t>
            </a:r>
            <a:r>
              <a:rPr lang="en-IN" sz="4000" dirty="0" smtClean="0">
                <a:solidFill>
                  <a:schemeClr val="tx1"/>
                </a:solidFill>
                <a:latin typeface="Verdana" panose="020B0604030504040204" pitchFamily="34" charset="0"/>
                <a:ea typeface="Verdana" panose="020B0604030504040204" pitchFamily="34" charset="0"/>
              </a:rPr>
              <a:t> </a:t>
            </a:r>
            <a:r>
              <a:rPr lang="en-IN" sz="3600" dirty="0">
                <a:solidFill>
                  <a:schemeClr val="tx1"/>
                </a:solidFill>
                <a:latin typeface="Verdana" panose="020B0604030504040204" pitchFamily="34" charset="0"/>
                <a:ea typeface="Verdana" panose="020B0604030504040204" pitchFamily="34" charset="0"/>
              </a:rPr>
              <a:t/>
            </a:r>
            <a:br>
              <a:rPr lang="en-IN" sz="3600" dirty="0">
                <a:solidFill>
                  <a:schemeClr val="tx1"/>
                </a:solidFill>
                <a:latin typeface="Verdana" panose="020B0604030504040204" pitchFamily="34" charset="0"/>
                <a:ea typeface="Verdana" panose="020B0604030504040204" pitchFamily="34" charset="0"/>
              </a:rPr>
            </a:br>
            <a:r>
              <a:rPr lang="en-IN" sz="6000" dirty="0">
                <a:solidFill>
                  <a:schemeClr val="tx1"/>
                </a:solidFill>
                <a:latin typeface="Verdana" panose="020B0604030504040204" pitchFamily="34" charset="0"/>
                <a:ea typeface="Verdana" panose="020B0604030504040204" pitchFamily="34" charset="0"/>
              </a:rPr>
              <a:t/>
            </a:r>
            <a:br>
              <a:rPr lang="en-IN" sz="6000" dirty="0">
                <a:solidFill>
                  <a:schemeClr val="tx1"/>
                </a:solidFill>
                <a:latin typeface="Verdana" panose="020B0604030504040204" pitchFamily="34" charset="0"/>
                <a:ea typeface="Verdana" panose="020B0604030504040204" pitchFamily="34" charset="0"/>
              </a:rPr>
            </a:br>
            <a:r>
              <a:rPr lang="en-IN" sz="5200" u="sng" dirty="0">
                <a:solidFill>
                  <a:schemeClr val="tx1"/>
                </a:solidFill>
                <a:latin typeface="Verdana" panose="020B0604030504040204" pitchFamily="34" charset="0"/>
                <a:ea typeface="Verdana" panose="020B0604030504040204" pitchFamily="34" charset="0"/>
              </a:rPr>
              <a:t>Objective</a:t>
            </a:r>
            <a:r>
              <a:rPr lang="en-IN" sz="5200" u="sng" dirty="0" smtClean="0">
                <a:solidFill>
                  <a:schemeClr val="tx1"/>
                </a:solidFill>
                <a:latin typeface="Verdana" panose="020B0604030504040204" pitchFamily="34" charset="0"/>
                <a:ea typeface="Verdana" panose="020B0604030504040204" pitchFamily="34" charset="0"/>
              </a:rPr>
              <a:t>:</a:t>
            </a:r>
            <a:r>
              <a:rPr lang="en-IN" dirty="0">
                <a:solidFill>
                  <a:schemeClr val="tx1"/>
                </a:solidFill>
                <a:latin typeface="Verdana" panose="020B0604030504040204" pitchFamily="34" charset="0"/>
                <a:ea typeface="Verdana" panose="020B0604030504040204" pitchFamily="34" charset="0"/>
              </a:rPr>
              <a:t/>
            </a:r>
            <a:br>
              <a:rPr lang="en-IN" dirty="0">
                <a:solidFill>
                  <a:schemeClr val="tx1"/>
                </a:solidFill>
                <a:latin typeface="Verdana" panose="020B0604030504040204" pitchFamily="34" charset="0"/>
                <a:ea typeface="Verdana" panose="020B0604030504040204" pitchFamily="34" charset="0"/>
              </a:rPr>
            </a:br>
            <a:r>
              <a:rPr lang="en-US" sz="4000" dirty="0">
                <a:solidFill>
                  <a:schemeClr val="tx1"/>
                </a:solidFill>
                <a:latin typeface="Verdana" panose="020B0604030504040204" pitchFamily="34" charset="0"/>
                <a:ea typeface="Verdana" panose="020B0604030504040204" pitchFamily="34" charset="0"/>
              </a:rPr>
              <a:t>Create a model to predict the shipment arrival; so that the company knows which </a:t>
            </a:r>
            <a:endParaRPr lang="en-US" sz="4000" dirty="0" smtClean="0">
              <a:solidFill>
                <a:schemeClr val="tx1"/>
              </a:solidFill>
              <a:latin typeface="Verdana" panose="020B0604030504040204" pitchFamily="34" charset="0"/>
              <a:ea typeface="Verdana" panose="020B0604030504040204" pitchFamily="34" charset="0"/>
            </a:endParaRPr>
          </a:p>
          <a:p>
            <a:pPr marL="101600" algn="l"/>
            <a:r>
              <a:rPr lang="en-US" sz="4000" dirty="0" smtClean="0">
                <a:solidFill>
                  <a:schemeClr val="tx1"/>
                </a:solidFill>
                <a:latin typeface="Verdana" panose="020B0604030504040204" pitchFamily="34" charset="0"/>
                <a:ea typeface="Verdana" panose="020B0604030504040204" pitchFamily="34" charset="0"/>
              </a:rPr>
              <a:t>products </a:t>
            </a:r>
            <a:r>
              <a:rPr lang="en-US" sz="4000" dirty="0">
                <a:solidFill>
                  <a:schemeClr val="tx1"/>
                </a:solidFill>
                <a:latin typeface="Verdana" panose="020B0604030504040204" pitchFamily="34" charset="0"/>
                <a:ea typeface="Verdana" panose="020B0604030504040204" pitchFamily="34" charset="0"/>
              </a:rPr>
              <a:t>are going to arrive </a:t>
            </a:r>
            <a:r>
              <a:rPr lang="en-US" sz="4000" dirty="0">
                <a:solidFill>
                  <a:schemeClr val="tx1"/>
                </a:solidFill>
                <a:latin typeface="Verdana" panose="020B0604030504040204" pitchFamily="34" charset="0"/>
                <a:ea typeface="Verdana" panose="020B0604030504040204" pitchFamily="34" charset="0"/>
              </a:rPr>
              <a:t>late.</a:t>
            </a:r>
            <a:r>
              <a:rPr lang="en-US" sz="4000" dirty="0">
                <a:solidFill>
                  <a:schemeClr val="tx1"/>
                </a:solidFill>
                <a:latin typeface="Verdana" panose="020B0604030504040204" pitchFamily="34" charset="0"/>
                <a:ea typeface="Verdana" panose="020B0604030504040204" pitchFamily="34" charset="0"/>
              </a:rPr>
              <a:t/>
            </a:r>
            <a:br>
              <a:rPr lang="en-US" sz="4000" dirty="0">
                <a:solidFill>
                  <a:schemeClr val="tx1"/>
                </a:solidFill>
                <a:latin typeface="Verdana" panose="020B0604030504040204" pitchFamily="34" charset="0"/>
                <a:ea typeface="Verdana" panose="020B0604030504040204" pitchFamily="34" charset="0"/>
              </a:rPr>
            </a:br>
            <a:endParaRPr lang="en-IN" sz="4000" dirty="0">
              <a:solidFill>
                <a:schemeClr val="tx1"/>
              </a:solidFill>
              <a:latin typeface="Verdana" panose="020B0604030504040204" pitchFamily="34" charset="0"/>
              <a:ea typeface="Verdana" panose="020B0604030504040204" pitchFamily="34" charset="0"/>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5282" y="2031710"/>
            <a:ext cx="7709056" cy="9344026"/>
          </a:xfrm>
        </p:spPr>
        <p:txBody>
          <a:bodyPr>
            <a:normAutofit fontScale="90000"/>
          </a:bodyPr>
          <a:lstStyle/>
          <a:p>
            <a:r>
              <a:rPr lang="en-IN" sz="4800" dirty="0" smtClean="0">
                <a:solidFill>
                  <a:srgbClr val="002060"/>
                </a:solidFill>
                <a:latin typeface="Verdana" panose="020B0604030504040204" pitchFamily="34" charset="0"/>
                <a:ea typeface="Verdana" panose="020B0604030504040204" pitchFamily="34" charset="0"/>
              </a:rPr>
              <a:t/>
            </a:r>
            <a:br>
              <a:rPr lang="en-IN" sz="4800" dirty="0" smtClean="0">
                <a:solidFill>
                  <a:srgbClr val="002060"/>
                </a:solidFill>
                <a:latin typeface="Verdana" panose="020B0604030504040204" pitchFamily="34" charset="0"/>
                <a:ea typeface="Verdana" panose="020B0604030504040204" pitchFamily="34" charset="0"/>
              </a:rPr>
            </a:br>
            <a:r>
              <a:rPr lang="en-IN" sz="6000" b="1" dirty="0" smtClean="0">
                <a:solidFill>
                  <a:srgbClr val="002060"/>
                </a:solidFill>
                <a:latin typeface="Verdana" panose="020B0604030504040204" pitchFamily="34" charset="0"/>
                <a:ea typeface="Verdana" panose="020B0604030504040204" pitchFamily="34" charset="0"/>
              </a:rPr>
              <a:t>Random Forest Classifier</a:t>
            </a:r>
            <a:r>
              <a:rPr lang="en-IN" sz="3600" dirty="0" smtClean="0">
                <a:latin typeface="Verdana" panose="020B0604030504040204" pitchFamily="34" charset="0"/>
                <a:ea typeface="Verdana" panose="020B0604030504040204" pitchFamily="34" charset="0"/>
              </a:rPr>
              <a:t/>
            </a:r>
            <a:br>
              <a:rPr lang="en-IN" sz="3600" dirty="0" smtClean="0">
                <a:latin typeface="Verdana" panose="020B0604030504040204" pitchFamily="34" charset="0"/>
                <a:ea typeface="Verdana" panose="020B0604030504040204" pitchFamily="34" charset="0"/>
              </a:rPr>
            </a:br>
            <a:r>
              <a:rPr lang="en-IN" dirty="0" smtClean="0"/>
              <a:t/>
            </a:r>
            <a:br>
              <a:rPr lang="en-IN" dirty="0" smtClean="0"/>
            </a:br>
            <a:r>
              <a:rPr lang="en-IN" dirty="0" smtClean="0"/>
              <a:t/>
            </a:r>
            <a:br>
              <a:rPr lang="en-IN" dirty="0" smtClean="0"/>
            </a:br>
            <a:r>
              <a:rPr lang="en-IN" dirty="0"/>
              <a:t/>
            </a:r>
            <a:br>
              <a:rPr lang="en-IN" dirty="0"/>
            </a:br>
            <a:r>
              <a:rPr lang="en-IN" dirty="0"/>
              <a:t/>
            </a:r>
            <a:br>
              <a:rPr lang="en-IN" dirty="0"/>
            </a:br>
            <a:r>
              <a:rPr lang="en-US" altLang="en-US" sz="3600" dirty="0" smtClean="0">
                <a:solidFill>
                  <a:srgbClr val="000000"/>
                </a:solidFill>
                <a:latin typeface="Verdana" panose="020B0604030504040204" pitchFamily="34" charset="0"/>
                <a:ea typeface="Verdana" panose="020B0604030504040204" pitchFamily="34" charset="0"/>
              </a:rPr>
              <a:t>Accuracy </a:t>
            </a:r>
            <a:r>
              <a:rPr lang="en-US" altLang="en-US" sz="3600" dirty="0">
                <a:solidFill>
                  <a:srgbClr val="000000"/>
                </a:solidFill>
                <a:latin typeface="Verdana" panose="020B0604030504040204" pitchFamily="34" charset="0"/>
                <a:ea typeface="Verdana" panose="020B0604030504040204" pitchFamily="34" charset="0"/>
              </a:rPr>
              <a:t>Score for </a:t>
            </a:r>
            <a:r>
              <a:rPr lang="en-IN" sz="3600" dirty="0">
                <a:solidFill>
                  <a:schemeClr val="tx1"/>
                </a:solidFill>
                <a:latin typeface="Verdana" panose="020B0604030504040204" pitchFamily="34" charset="0"/>
                <a:ea typeface="Verdana" panose="020B0604030504040204" pitchFamily="34" charset="0"/>
              </a:rPr>
              <a:t>Random Forest </a:t>
            </a:r>
            <a:r>
              <a:rPr lang="en-US" altLang="en-US" sz="3600" dirty="0" smtClean="0">
                <a:solidFill>
                  <a:srgbClr val="000000"/>
                </a:solidFill>
                <a:latin typeface="Verdana" panose="020B0604030504040204" pitchFamily="34" charset="0"/>
                <a:ea typeface="Verdana" panose="020B0604030504040204" pitchFamily="34" charset="0"/>
              </a:rPr>
              <a:t>model</a:t>
            </a:r>
            <a:r>
              <a:rPr lang="en-US" altLang="en-US" sz="3600" dirty="0">
                <a:solidFill>
                  <a:srgbClr val="000000"/>
                </a:solidFill>
                <a:latin typeface="Verdana" panose="020B0604030504040204" pitchFamily="34" charset="0"/>
                <a:ea typeface="Verdana" panose="020B0604030504040204" pitchFamily="34" charset="0"/>
              </a:rPr>
              <a:t>: </a:t>
            </a:r>
            <a:r>
              <a:rPr lang="en-US" altLang="en-US" sz="3600" dirty="0" smtClean="0">
                <a:solidFill>
                  <a:srgbClr val="000000"/>
                </a:solidFill>
                <a:latin typeface="Verdana" panose="020B0604030504040204" pitchFamily="34" charset="0"/>
                <a:ea typeface="Verdana" panose="020B0604030504040204" pitchFamily="34" charset="0"/>
              </a:rPr>
              <a:t>83.48%</a:t>
            </a:r>
            <a:r>
              <a:rPr lang="en-IN" sz="3600" dirty="0">
                <a:latin typeface="Verdana" panose="020B0604030504040204" pitchFamily="34" charset="0"/>
                <a:ea typeface="Verdana" panose="020B0604030504040204" pitchFamily="34" charset="0"/>
              </a:rPr>
              <a:t/>
            </a:r>
            <a:br>
              <a:rPr lang="en-IN" sz="3600" dirty="0">
                <a:latin typeface="Verdana" panose="020B0604030504040204" pitchFamily="34" charset="0"/>
                <a:ea typeface="Verdana" panose="020B0604030504040204" pitchFamily="34" charset="0"/>
              </a:rPr>
            </a:br>
            <a:r>
              <a:rPr lang="en-IN" dirty="0"/>
              <a:t/>
            </a:r>
            <a:br>
              <a:rPr lang="en-IN" dirty="0"/>
            </a:br>
            <a:r>
              <a:rPr lang="en-IN" dirty="0" smtClean="0"/>
              <a:t/>
            </a:r>
            <a:br>
              <a:rPr lang="en-IN" dirty="0" smtClean="0"/>
            </a:br>
            <a:r>
              <a:rPr lang="en-IN" dirty="0"/>
              <a:t/>
            </a:r>
            <a:br>
              <a:rPr lang="en-IN" dirty="0"/>
            </a:br>
            <a:r>
              <a:rPr lang="en-IN" dirty="0" smtClean="0"/>
              <a:t/>
            </a:r>
            <a:br>
              <a:rPr lang="en-IN" dirty="0" smtClean="0"/>
            </a:br>
            <a:r>
              <a:rPr lang="en-IN" dirty="0"/>
              <a:t/>
            </a:r>
            <a:br>
              <a:rPr lang="en-IN" dirty="0"/>
            </a:br>
            <a:r>
              <a:rPr lang="en-IN" dirty="0" smtClean="0"/>
              <a:t> </a:t>
            </a:r>
            <a:endParaRPr lang="en-IN" dirty="0"/>
          </a:p>
        </p:txBody>
      </p:sp>
      <p:pic>
        <p:nvPicPr>
          <p:cNvPr id="5" name="Image 20-05-22 at 4.23 PM.jpg" descr="Image 20-05-22 at 4.23 PM.jpg"/>
          <p:cNvPicPr>
            <a:picLocks noGrp="1" noChangeAspect="1"/>
          </p:cNvPicPr>
          <p:nvPr>
            <p:ph idx="1"/>
          </p:nvPr>
        </p:nvPicPr>
        <p:blipFill rotWithShape="1">
          <a:blip r:embed="rId2">
            <a:extLst/>
          </a:blip>
          <a:srcRect b="30222"/>
          <a:stretch/>
        </p:blipFill>
        <p:spPr>
          <a:xfrm>
            <a:off x="7777163" y="2691821"/>
            <a:ext cx="15540037" cy="7280854"/>
          </a:xfrm>
          <a:prstGeom prst="rect">
            <a:avLst/>
          </a:prstGeom>
          <a:ln w="12700">
            <a:miter lim="400000"/>
          </a:ln>
        </p:spPr>
      </p:pic>
    </p:spTree>
    <p:extLst>
      <p:ext uri="{BB962C8B-B14F-4D97-AF65-F5344CB8AC3E}">
        <p14:creationId xmlns:p14="http://schemas.microsoft.com/office/powerpoint/2010/main" val="23351462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8182" y="1428749"/>
            <a:ext cx="7709056" cy="10258425"/>
          </a:xfrm>
        </p:spPr>
        <p:txBody>
          <a:bodyPr>
            <a:normAutofit fontScale="90000"/>
          </a:bodyPr>
          <a:lstStyle/>
          <a:p>
            <a:r>
              <a:rPr lang="en-IN" sz="4800" dirty="0" smtClean="0">
                <a:solidFill>
                  <a:srgbClr val="002060"/>
                </a:solidFill>
                <a:latin typeface="Verdana" panose="020B0604030504040204" pitchFamily="34" charset="0"/>
                <a:ea typeface="Verdana" panose="020B0604030504040204" pitchFamily="34" charset="0"/>
              </a:rPr>
              <a:t/>
            </a:r>
            <a:br>
              <a:rPr lang="en-IN" sz="4800" dirty="0" smtClean="0">
                <a:solidFill>
                  <a:srgbClr val="002060"/>
                </a:solidFill>
                <a:latin typeface="Verdana" panose="020B0604030504040204" pitchFamily="34" charset="0"/>
                <a:ea typeface="Verdana" panose="020B0604030504040204" pitchFamily="34" charset="0"/>
              </a:rPr>
            </a:br>
            <a:r>
              <a:rPr lang="en-IN" sz="6000" b="1" dirty="0" smtClean="0">
                <a:solidFill>
                  <a:srgbClr val="002060"/>
                </a:solidFill>
                <a:latin typeface="Verdana" panose="020B0604030504040204" pitchFamily="34" charset="0"/>
                <a:ea typeface="Verdana" panose="020B0604030504040204" pitchFamily="34" charset="0"/>
              </a:rPr>
              <a:t>Logistic Regression Classifier</a:t>
            </a:r>
            <a:r>
              <a:rPr lang="en-IN" sz="4400" dirty="0" smtClean="0">
                <a:latin typeface="Verdana" panose="020B0604030504040204" pitchFamily="34" charset="0"/>
                <a:ea typeface="Verdana" panose="020B0604030504040204" pitchFamily="34" charset="0"/>
              </a:rPr>
              <a:t/>
            </a:r>
            <a:br>
              <a:rPr lang="en-IN" sz="4400" dirty="0" smtClean="0">
                <a:latin typeface="Verdana" panose="020B0604030504040204" pitchFamily="34" charset="0"/>
                <a:ea typeface="Verdana" panose="020B0604030504040204" pitchFamily="34" charset="0"/>
              </a:rPr>
            </a:br>
            <a:r>
              <a:rPr lang="en-IN" dirty="0" smtClean="0"/>
              <a:t/>
            </a:r>
            <a:br>
              <a:rPr lang="en-IN" dirty="0" smtClean="0"/>
            </a:br>
            <a:r>
              <a:rPr lang="en-IN" dirty="0" smtClean="0"/>
              <a:t/>
            </a:r>
            <a:br>
              <a:rPr lang="en-IN" dirty="0" smtClean="0"/>
            </a:br>
            <a:r>
              <a:rPr lang="en-IN" dirty="0"/>
              <a:t/>
            </a:r>
            <a:br>
              <a:rPr lang="en-IN" dirty="0"/>
            </a:br>
            <a:r>
              <a:rPr lang="en-IN" dirty="0"/>
              <a:t/>
            </a:r>
            <a:br>
              <a:rPr lang="en-IN" dirty="0"/>
            </a:br>
            <a:r>
              <a:rPr lang="en-US" altLang="en-US" sz="3600" dirty="0" smtClean="0">
                <a:solidFill>
                  <a:srgbClr val="000000"/>
                </a:solidFill>
                <a:latin typeface="Verdana" panose="020B0604030504040204" pitchFamily="34" charset="0"/>
                <a:ea typeface="Verdana" panose="020B0604030504040204" pitchFamily="34" charset="0"/>
              </a:rPr>
              <a:t>Accuracy </a:t>
            </a:r>
            <a:r>
              <a:rPr lang="en-US" altLang="en-US" sz="3600" dirty="0">
                <a:solidFill>
                  <a:srgbClr val="000000"/>
                </a:solidFill>
                <a:latin typeface="Verdana" panose="020B0604030504040204" pitchFamily="34" charset="0"/>
                <a:ea typeface="Verdana" panose="020B0604030504040204" pitchFamily="34" charset="0"/>
              </a:rPr>
              <a:t>Score for </a:t>
            </a:r>
            <a:r>
              <a:rPr lang="en-IN" sz="3600" dirty="0">
                <a:solidFill>
                  <a:srgbClr val="000000"/>
                </a:solidFill>
                <a:latin typeface="Verdana" panose="020B0604030504040204" pitchFamily="34" charset="0"/>
                <a:ea typeface="Verdana" panose="020B0604030504040204" pitchFamily="34" charset="0"/>
              </a:rPr>
              <a:t>Logistic Regression Classifier</a:t>
            </a:r>
            <a:r>
              <a:rPr lang="en-IN" sz="3600" dirty="0">
                <a:solidFill>
                  <a:srgbClr val="002060"/>
                </a:solidFill>
                <a:latin typeface="Verdana" panose="020B0604030504040204" pitchFamily="34" charset="0"/>
                <a:ea typeface="Verdana" panose="020B0604030504040204" pitchFamily="34" charset="0"/>
              </a:rPr>
              <a:t> </a:t>
            </a:r>
            <a:r>
              <a:rPr lang="en-IN" sz="3600" dirty="0" smtClean="0">
                <a:solidFill>
                  <a:srgbClr val="002060"/>
                </a:solidFill>
                <a:latin typeface="Verdana" panose="020B0604030504040204" pitchFamily="34" charset="0"/>
                <a:ea typeface="Verdana" panose="020B0604030504040204" pitchFamily="34" charset="0"/>
              </a:rPr>
              <a:t>model </a:t>
            </a:r>
            <a:r>
              <a:rPr lang="en-US" altLang="en-US" sz="3600" dirty="0" smtClean="0">
                <a:solidFill>
                  <a:srgbClr val="000000"/>
                </a:solidFill>
                <a:latin typeface="Verdana" panose="020B0604030504040204" pitchFamily="34" charset="0"/>
                <a:ea typeface="Verdana" panose="020B0604030504040204" pitchFamily="34" charset="0"/>
              </a:rPr>
              <a:t>: 63.68%</a:t>
            </a:r>
            <a:r>
              <a:rPr lang="en-IN" sz="3600" dirty="0">
                <a:latin typeface="Verdana" panose="020B0604030504040204" pitchFamily="34" charset="0"/>
                <a:ea typeface="Verdana" panose="020B0604030504040204" pitchFamily="34" charset="0"/>
              </a:rPr>
              <a:t/>
            </a:r>
            <a:br>
              <a:rPr lang="en-IN" sz="3600" dirty="0">
                <a:latin typeface="Verdana" panose="020B0604030504040204" pitchFamily="34" charset="0"/>
                <a:ea typeface="Verdana" panose="020B0604030504040204" pitchFamily="34" charset="0"/>
              </a:rPr>
            </a:br>
            <a:r>
              <a:rPr lang="en-IN" dirty="0"/>
              <a:t/>
            </a:r>
            <a:br>
              <a:rPr lang="en-IN" dirty="0"/>
            </a:br>
            <a:r>
              <a:rPr lang="en-IN" dirty="0" smtClean="0"/>
              <a:t/>
            </a:r>
            <a:br>
              <a:rPr lang="en-IN" dirty="0" smtClean="0"/>
            </a:br>
            <a:r>
              <a:rPr lang="en-IN" dirty="0"/>
              <a:t/>
            </a:r>
            <a:br>
              <a:rPr lang="en-IN" dirty="0"/>
            </a:br>
            <a:r>
              <a:rPr lang="en-IN" dirty="0" smtClean="0"/>
              <a:t/>
            </a:r>
            <a:br>
              <a:rPr lang="en-IN" dirty="0" smtClean="0"/>
            </a:br>
            <a:r>
              <a:rPr lang="en-IN" dirty="0"/>
              <a:t/>
            </a:r>
            <a:br>
              <a:rPr lang="en-IN" dirty="0"/>
            </a:br>
            <a:r>
              <a:rPr lang="en-IN" dirty="0" smtClean="0"/>
              <a:t> </a:t>
            </a:r>
            <a:endParaRPr lang="en-IN" dirty="0"/>
          </a:p>
        </p:txBody>
      </p:sp>
      <p:pic>
        <p:nvPicPr>
          <p:cNvPr id="8" name="Content Placeholder 7"/>
          <p:cNvPicPr>
            <a:picLocks noGrp="1" noChangeAspect="1"/>
          </p:cNvPicPr>
          <p:nvPr>
            <p:ph idx="1"/>
          </p:nvPr>
        </p:nvPicPr>
        <p:blipFill>
          <a:blip r:embed="rId2"/>
          <a:stretch>
            <a:fillRect/>
          </a:stretch>
        </p:blipFill>
        <p:spPr>
          <a:xfrm>
            <a:off x="8715376" y="2371725"/>
            <a:ext cx="13073922" cy="7829549"/>
          </a:xfrm>
          <a:prstGeom prst="rect">
            <a:avLst/>
          </a:prstGeom>
        </p:spPr>
      </p:pic>
    </p:spTree>
    <p:extLst>
      <p:ext uri="{BB962C8B-B14F-4D97-AF65-F5344CB8AC3E}">
        <p14:creationId xmlns:p14="http://schemas.microsoft.com/office/powerpoint/2010/main" val="10453174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1087" y="2028826"/>
            <a:ext cx="7462838" cy="11687174"/>
          </a:xfrm>
        </p:spPr>
        <p:txBody>
          <a:bodyPr>
            <a:normAutofit fontScale="90000"/>
          </a:bodyPr>
          <a:lstStyle/>
          <a:p>
            <a:r>
              <a:rPr lang="en-IN" sz="4800" dirty="0" smtClean="0">
                <a:solidFill>
                  <a:srgbClr val="002060"/>
                </a:solidFill>
                <a:latin typeface="Verdana" panose="020B0604030504040204" pitchFamily="34" charset="0"/>
                <a:ea typeface="Verdana" panose="020B0604030504040204" pitchFamily="34" charset="0"/>
              </a:rPr>
              <a:t/>
            </a:r>
            <a:br>
              <a:rPr lang="en-IN" sz="4800" dirty="0" smtClean="0">
                <a:solidFill>
                  <a:srgbClr val="002060"/>
                </a:solidFill>
                <a:latin typeface="Verdana" panose="020B0604030504040204" pitchFamily="34" charset="0"/>
                <a:ea typeface="Verdana" panose="020B0604030504040204" pitchFamily="34" charset="0"/>
              </a:rPr>
            </a:br>
            <a:r>
              <a:rPr lang="en-IN" sz="7300" b="1" dirty="0" err="1" smtClean="0">
                <a:solidFill>
                  <a:srgbClr val="002060"/>
                </a:solidFill>
                <a:latin typeface="Verdana" panose="020B0604030504040204" pitchFamily="34" charset="0"/>
                <a:ea typeface="Verdana" panose="020B0604030504040204" pitchFamily="34" charset="0"/>
              </a:rPr>
              <a:t>XGBoost</a:t>
            </a:r>
            <a:r>
              <a:rPr lang="en-IN" sz="7300" b="1" dirty="0">
                <a:solidFill>
                  <a:srgbClr val="002060"/>
                </a:solidFill>
                <a:latin typeface="Verdana" panose="020B0604030504040204" pitchFamily="34" charset="0"/>
                <a:ea typeface="Verdana" panose="020B0604030504040204" pitchFamily="34" charset="0"/>
              </a:rPr>
              <a:t> </a:t>
            </a:r>
            <a:r>
              <a:rPr lang="en-IN" sz="7300" b="1" dirty="0" smtClean="0">
                <a:solidFill>
                  <a:srgbClr val="002060"/>
                </a:solidFill>
                <a:latin typeface="Verdana" panose="020B0604030504040204" pitchFamily="34" charset="0"/>
                <a:ea typeface="Verdana" panose="020B0604030504040204" pitchFamily="34" charset="0"/>
              </a:rPr>
              <a:t>Classifier</a:t>
            </a:r>
            <a:r>
              <a:rPr lang="en-IN" sz="5300" dirty="0" smtClean="0">
                <a:latin typeface="Verdana" panose="020B0604030504040204" pitchFamily="34" charset="0"/>
                <a:ea typeface="Verdana" panose="020B0604030504040204" pitchFamily="34" charset="0"/>
              </a:rPr>
              <a:t/>
            </a:r>
            <a:br>
              <a:rPr lang="en-IN" sz="5300" dirty="0" smtClean="0">
                <a:latin typeface="Verdana" panose="020B0604030504040204" pitchFamily="34" charset="0"/>
                <a:ea typeface="Verdana" panose="020B0604030504040204" pitchFamily="34" charset="0"/>
              </a:rPr>
            </a:br>
            <a:r>
              <a:rPr lang="en-IN" dirty="0" smtClean="0"/>
              <a:t/>
            </a:r>
            <a:br>
              <a:rPr lang="en-IN" dirty="0" smtClean="0"/>
            </a:br>
            <a:r>
              <a:rPr lang="en-IN" dirty="0" smtClean="0"/>
              <a:t/>
            </a:r>
            <a:br>
              <a:rPr lang="en-IN" dirty="0" smtClean="0"/>
            </a:br>
            <a:r>
              <a:rPr lang="en-IN" dirty="0" smtClean="0">
                <a:solidFill>
                  <a:schemeClr val="tx1"/>
                </a:solidFill>
              </a:rPr>
              <a:t>1. </a:t>
            </a:r>
            <a:r>
              <a:rPr lang="en-US" altLang="en-US" sz="3600" dirty="0" smtClean="0">
                <a:solidFill>
                  <a:srgbClr val="000000"/>
                </a:solidFill>
                <a:latin typeface="Verdana" panose="020B0604030504040204" pitchFamily="34" charset="0"/>
                <a:ea typeface="Verdana" panose="020B0604030504040204" pitchFamily="34" charset="0"/>
              </a:rPr>
              <a:t>Average </a:t>
            </a:r>
            <a:r>
              <a:rPr lang="en-US" altLang="en-US" sz="3600" dirty="0">
                <a:solidFill>
                  <a:srgbClr val="000000"/>
                </a:solidFill>
                <a:latin typeface="Verdana" panose="020B0604030504040204" pitchFamily="34" charset="0"/>
                <a:ea typeface="Verdana" panose="020B0604030504040204" pitchFamily="34" charset="0"/>
              </a:rPr>
              <a:t>Accuracy of </a:t>
            </a:r>
            <a:r>
              <a:rPr lang="en-US" altLang="en-US" sz="3600" dirty="0" err="1">
                <a:solidFill>
                  <a:srgbClr val="000000"/>
                </a:solidFill>
                <a:latin typeface="Verdana" panose="020B0604030504040204" pitchFamily="34" charset="0"/>
                <a:ea typeface="Verdana" panose="020B0604030504040204" pitchFamily="34" charset="0"/>
              </a:rPr>
              <a:t>XGBoost</a:t>
            </a:r>
            <a:r>
              <a:rPr lang="en-US" altLang="en-US" sz="3600" dirty="0">
                <a:solidFill>
                  <a:srgbClr val="000000"/>
                </a:solidFill>
                <a:latin typeface="Verdana" panose="020B0604030504040204" pitchFamily="34" charset="0"/>
                <a:ea typeface="Verdana" panose="020B0604030504040204" pitchFamily="34" charset="0"/>
              </a:rPr>
              <a:t> Model After </a:t>
            </a:r>
            <a:r>
              <a:rPr lang="en-US" altLang="en-US" sz="3600" dirty="0" err="1">
                <a:solidFill>
                  <a:srgbClr val="000000"/>
                </a:solidFill>
                <a:latin typeface="Verdana" panose="020B0604030504040204" pitchFamily="34" charset="0"/>
                <a:ea typeface="Verdana" panose="020B0604030504040204" pitchFamily="34" charset="0"/>
              </a:rPr>
              <a:t>KFold</a:t>
            </a:r>
            <a:r>
              <a:rPr lang="en-US" altLang="en-US" sz="3600" dirty="0">
                <a:solidFill>
                  <a:srgbClr val="000000"/>
                </a:solidFill>
                <a:latin typeface="Verdana" panose="020B0604030504040204" pitchFamily="34" charset="0"/>
                <a:ea typeface="Verdana" panose="020B0604030504040204" pitchFamily="34" charset="0"/>
              </a:rPr>
              <a:t> Cross Validation: 65.45902059723716 %</a:t>
            </a:r>
            <a:r>
              <a:rPr lang="en-IN" sz="3600" dirty="0">
                <a:solidFill>
                  <a:srgbClr val="000000"/>
                </a:solidFill>
                <a:latin typeface="Verdana" panose="020B0604030504040204" pitchFamily="34" charset="0"/>
                <a:ea typeface="Verdana" panose="020B0604030504040204" pitchFamily="34" charset="0"/>
              </a:rPr>
              <a:t/>
            </a:r>
            <a:br>
              <a:rPr lang="en-IN" sz="3600" dirty="0">
                <a:solidFill>
                  <a:srgbClr val="000000"/>
                </a:solidFill>
                <a:latin typeface="Verdana" panose="020B0604030504040204" pitchFamily="34" charset="0"/>
                <a:ea typeface="Verdana" panose="020B0604030504040204" pitchFamily="34" charset="0"/>
              </a:rPr>
            </a:br>
            <a:r>
              <a:rPr lang="en-IN" dirty="0"/>
              <a:t/>
            </a:r>
            <a:br>
              <a:rPr lang="en-IN" dirty="0"/>
            </a:br>
            <a:r>
              <a:rPr lang="en-IN" dirty="0" smtClean="0">
                <a:solidFill>
                  <a:schemeClr val="tx1"/>
                </a:solidFill>
              </a:rPr>
              <a:t>2. </a:t>
            </a:r>
            <a:r>
              <a:rPr lang="en-US" altLang="en-US" sz="3600" dirty="0" smtClean="0">
                <a:solidFill>
                  <a:srgbClr val="000000"/>
                </a:solidFill>
                <a:latin typeface="Verdana" panose="020B0604030504040204" pitchFamily="34" charset="0"/>
                <a:ea typeface="Verdana" panose="020B0604030504040204" pitchFamily="34" charset="0"/>
              </a:rPr>
              <a:t>Accuracy </a:t>
            </a:r>
            <a:r>
              <a:rPr lang="en-US" altLang="en-US" sz="3600" dirty="0">
                <a:solidFill>
                  <a:srgbClr val="000000"/>
                </a:solidFill>
                <a:latin typeface="Verdana" panose="020B0604030504040204" pitchFamily="34" charset="0"/>
                <a:ea typeface="Verdana" panose="020B0604030504040204" pitchFamily="34" charset="0"/>
              </a:rPr>
              <a:t>Score for </a:t>
            </a:r>
            <a:r>
              <a:rPr lang="en-IN" sz="3600" dirty="0" err="1">
                <a:solidFill>
                  <a:schemeClr val="tx1"/>
                </a:solidFill>
                <a:latin typeface="Verdana" panose="020B0604030504040204" pitchFamily="34" charset="0"/>
                <a:ea typeface="Verdana" panose="020B0604030504040204" pitchFamily="34" charset="0"/>
              </a:rPr>
              <a:t>XGBoost</a:t>
            </a:r>
            <a:r>
              <a:rPr lang="en-IN" sz="3600" dirty="0">
                <a:solidFill>
                  <a:schemeClr val="tx1"/>
                </a:solidFill>
                <a:latin typeface="Verdana" panose="020B0604030504040204" pitchFamily="34" charset="0"/>
                <a:ea typeface="Verdana" panose="020B0604030504040204" pitchFamily="34" charset="0"/>
              </a:rPr>
              <a:t> </a:t>
            </a:r>
            <a:r>
              <a:rPr lang="en-IN" sz="3600" dirty="0" smtClean="0">
                <a:solidFill>
                  <a:schemeClr val="tx1"/>
                </a:solidFill>
                <a:latin typeface="Verdana" panose="020B0604030504040204" pitchFamily="34" charset="0"/>
                <a:ea typeface="Verdana" panose="020B0604030504040204" pitchFamily="34" charset="0"/>
              </a:rPr>
              <a:t>Classifier</a:t>
            </a:r>
            <a:r>
              <a:rPr lang="en-IN" sz="2000" dirty="0" smtClean="0">
                <a:solidFill>
                  <a:schemeClr val="tx1"/>
                </a:solidFill>
                <a:latin typeface="Verdana" panose="020B0604030504040204" pitchFamily="34" charset="0"/>
                <a:ea typeface="Verdana" panose="020B0604030504040204" pitchFamily="34" charset="0"/>
              </a:rPr>
              <a:t> </a:t>
            </a:r>
            <a:r>
              <a:rPr lang="en-IN" sz="3600" dirty="0" smtClean="0">
                <a:solidFill>
                  <a:schemeClr val="tx1"/>
                </a:solidFill>
                <a:latin typeface="Verdana" panose="020B0604030504040204" pitchFamily="34" charset="0"/>
                <a:ea typeface="Verdana" panose="020B0604030504040204" pitchFamily="34" charset="0"/>
              </a:rPr>
              <a:t>model</a:t>
            </a:r>
            <a:r>
              <a:rPr lang="en-IN" sz="3600" dirty="0" smtClean="0">
                <a:solidFill>
                  <a:srgbClr val="002060"/>
                </a:solidFill>
                <a:latin typeface="Verdana" panose="020B0604030504040204" pitchFamily="34" charset="0"/>
                <a:ea typeface="Verdana" panose="020B0604030504040204" pitchFamily="34" charset="0"/>
              </a:rPr>
              <a:t> </a:t>
            </a:r>
            <a:r>
              <a:rPr lang="en-US" altLang="en-US" sz="3600" dirty="0" smtClean="0">
                <a:solidFill>
                  <a:srgbClr val="000000"/>
                </a:solidFill>
                <a:latin typeface="Verdana" panose="020B0604030504040204" pitchFamily="34" charset="0"/>
                <a:ea typeface="Verdana" panose="020B0604030504040204" pitchFamily="34" charset="0"/>
              </a:rPr>
              <a:t>: 63.68%</a:t>
            </a:r>
            <a:r>
              <a:rPr lang="en-IN" sz="3600" dirty="0">
                <a:latin typeface="Verdana" panose="020B0604030504040204" pitchFamily="34" charset="0"/>
                <a:ea typeface="Verdana" panose="020B0604030504040204" pitchFamily="34" charset="0"/>
              </a:rPr>
              <a:t/>
            </a:r>
            <a:br>
              <a:rPr lang="en-IN" sz="3600" dirty="0">
                <a:latin typeface="Verdana" panose="020B0604030504040204" pitchFamily="34" charset="0"/>
                <a:ea typeface="Verdana" panose="020B0604030504040204" pitchFamily="34" charset="0"/>
              </a:rPr>
            </a:br>
            <a:r>
              <a:rPr lang="en-US" altLang="en-US" sz="7200" dirty="0">
                <a:solidFill>
                  <a:schemeClr val="tx1"/>
                </a:solidFill>
                <a:latin typeface="Arial" panose="020B0604020202020204" pitchFamily="34" charset="0"/>
              </a:rPr>
              <a:t/>
            </a:r>
            <a:br>
              <a:rPr lang="en-US" altLang="en-US" sz="7200" dirty="0">
                <a:solidFill>
                  <a:schemeClr val="tx1"/>
                </a:solidFill>
                <a:latin typeface="Arial" panose="020B0604020202020204" pitchFamily="34" charset="0"/>
              </a:rPr>
            </a:br>
            <a:r>
              <a:rPr lang="en-IN" dirty="0"/>
              <a:t/>
            </a:r>
            <a:br>
              <a:rPr lang="en-IN" dirty="0"/>
            </a:br>
            <a:r>
              <a:rPr lang="en-IN" dirty="0" smtClean="0"/>
              <a:t/>
            </a:r>
            <a:br>
              <a:rPr lang="en-IN" dirty="0" smtClean="0"/>
            </a:br>
            <a:r>
              <a:rPr lang="en-IN" dirty="0"/>
              <a:t/>
            </a:r>
            <a:br>
              <a:rPr lang="en-IN" dirty="0"/>
            </a:br>
            <a:r>
              <a:rPr lang="en-IN" dirty="0" smtClean="0"/>
              <a:t/>
            </a:r>
            <a:br>
              <a:rPr lang="en-IN" dirty="0" smtClean="0"/>
            </a:br>
            <a:r>
              <a:rPr lang="en-IN" dirty="0"/>
              <a:t/>
            </a:r>
            <a:br>
              <a:rPr lang="en-IN" dirty="0"/>
            </a:br>
            <a:r>
              <a:rPr lang="en-IN" dirty="0" smtClean="0"/>
              <a:t> </a:t>
            </a:r>
            <a:endParaRPr lang="en-IN" dirty="0"/>
          </a:p>
        </p:txBody>
      </p:sp>
      <p:pic>
        <p:nvPicPr>
          <p:cNvPr id="6" name="Content Placeholder 5"/>
          <p:cNvPicPr>
            <a:picLocks noGrp="1" noChangeAspect="1"/>
          </p:cNvPicPr>
          <p:nvPr>
            <p:ph idx="1"/>
          </p:nvPr>
        </p:nvPicPr>
        <p:blipFill>
          <a:blip r:embed="rId2"/>
          <a:stretch>
            <a:fillRect/>
          </a:stretch>
        </p:blipFill>
        <p:spPr>
          <a:xfrm>
            <a:off x="8543925" y="2714625"/>
            <a:ext cx="13744575" cy="7915275"/>
          </a:xfrm>
          <a:prstGeom prst="rect">
            <a:avLst/>
          </a:prstGeom>
        </p:spPr>
      </p:pic>
    </p:spTree>
    <p:extLst>
      <p:ext uri="{BB962C8B-B14F-4D97-AF65-F5344CB8AC3E}">
        <p14:creationId xmlns:p14="http://schemas.microsoft.com/office/powerpoint/2010/main" val="29753035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0" name="Image 20-05-22 at 4.46 PM.jpg" descr="Image 20-05-22 at 4.46 PM.jpg"/>
          <p:cNvPicPr>
            <a:picLocks noChangeAspect="1"/>
          </p:cNvPicPr>
          <p:nvPr/>
        </p:nvPicPr>
        <p:blipFill>
          <a:blip r:embed="rId2">
            <a:extLst/>
          </a:blip>
          <a:stretch>
            <a:fillRect/>
          </a:stretch>
        </p:blipFill>
        <p:spPr>
          <a:xfrm>
            <a:off x="5845315" y="3615214"/>
            <a:ext cx="9189780" cy="8520597"/>
          </a:xfrm>
          <a:prstGeom prst="rect">
            <a:avLst/>
          </a:prstGeom>
          <a:ln w="12700">
            <a:miter lim="400000"/>
          </a:ln>
        </p:spPr>
      </p:pic>
      <p:sp>
        <p:nvSpPr>
          <p:cNvPr id="231" name="Rectangle"/>
          <p:cNvSpPr/>
          <p:nvPr/>
        </p:nvSpPr>
        <p:spPr>
          <a:xfrm>
            <a:off x="12384522" y="7523423"/>
            <a:ext cx="2184360" cy="696351"/>
          </a:xfrm>
          <a:prstGeom prst="rect">
            <a:avLst/>
          </a:prstGeom>
          <a:solidFill>
            <a:srgbClr val="FFFFFF"/>
          </a:solidFill>
          <a:ln w="12700">
            <a:miter lim="400000"/>
          </a:ln>
        </p:spPr>
        <p:txBody>
          <a:bodyPr lIns="50800" tIns="50800" rIns="50800" bIns="50800" anchor="ctr"/>
          <a:lstStyle/>
          <a:p>
            <a:pPr defTabSz="457200">
              <a:defRPr sz="3200">
                <a:solidFill>
                  <a:srgbClr val="000000"/>
                </a:solidFill>
                <a:latin typeface="Graphik Medium"/>
                <a:ea typeface="Graphik Medium"/>
                <a:cs typeface="Graphik Medium"/>
                <a:sym typeface="Graphik Medium"/>
              </a:defRPr>
            </a:pPr>
            <a:endParaRPr/>
          </a:p>
        </p:txBody>
      </p:sp>
      <p:sp>
        <p:nvSpPr>
          <p:cNvPr id="232" name="83.495709"/>
          <p:cNvSpPr txBox="1"/>
          <p:nvPr/>
        </p:nvSpPr>
        <p:spPr>
          <a:xfrm>
            <a:off x="11915775" y="7553366"/>
            <a:ext cx="2653107" cy="64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sz="3500">
                <a:solidFill>
                  <a:srgbClr val="000000"/>
                </a:solidFill>
                <a:latin typeface="Calibri"/>
                <a:ea typeface="Calibri"/>
                <a:cs typeface="Calibri"/>
                <a:sym typeface="Calibri"/>
              </a:defRPr>
            </a:lvl1pPr>
          </a:lstStyle>
          <a:p>
            <a:r>
              <a:rPr b="1" dirty="0">
                <a:latin typeface="Calibri Light" panose="020F0302020204030204" pitchFamily="34" charset="0"/>
                <a:cs typeface="Calibri Light" panose="020F0302020204030204" pitchFamily="34" charset="0"/>
              </a:rPr>
              <a:t>83.495709</a:t>
            </a:r>
          </a:p>
        </p:txBody>
      </p:sp>
      <p:sp>
        <p:nvSpPr>
          <p:cNvPr id="3" name="Title 2"/>
          <p:cNvSpPr>
            <a:spLocks noGrp="1"/>
          </p:cNvSpPr>
          <p:nvPr>
            <p:ph type="title"/>
          </p:nvPr>
        </p:nvSpPr>
        <p:spPr>
          <a:xfrm>
            <a:off x="1583268" y="1219200"/>
            <a:ext cx="17193336" cy="2641600"/>
          </a:xfrm>
        </p:spPr>
        <p:txBody>
          <a:bodyPr/>
          <a:lstStyle/>
          <a:p>
            <a:pPr algn="ctr"/>
            <a:r>
              <a:rPr lang="en-IN" dirty="0" smtClean="0">
                <a:solidFill>
                  <a:srgbClr val="002060"/>
                </a:solidFill>
                <a:latin typeface="Verdana" panose="020B0604030504040204" pitchFamily="34" charset="0"/>
                <a:ea typeface="Verdana" panose="020B0604030504040204" pitchFamily="34" charset="0"/>
              </a:rPr>
              <a:t>Model Comparison </a:t>
            </a:r>
            <a:endParaRPr lang="en-IN" dirty="0">
              <a:solidFill>
                <a:srgbClr val="002060"/>
              </a:solidFill>
              <a:latin typeface="Verdana" panose="020B0604030504040204" pitchFamily="34" charset="0"/>
              <a:ea typeface="Verdana" panose="020B060403050404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 name="Screenshot 2022-05-22 at 7.18.45 PM.png" descr="Screenshot 2022-05-22 at 7.18.45 PM.png"/>
          <p:cNvPicPr>
            <a:picLocks noChangeAspect="1"/>
          </p:cNvPicPr>
          <p:nvPr/>
        </p:nvPicPr>
        <p:blipFill>
          <a:blip r:embed="rId2">
            <a:extLst/>
          </a:blip>
          <a:stretch>
            <a:fillRect/>
          </a:stretch>
        </p:blipFill>
        <p:spPr>
          <a:xfrm>
            <a:off x="347810" y="5140435"/>
            <a:ext cx="11551040" cy="6694665"/>
          </a:xfrm>
          <a:prstGeom prst="rect">
            <a:avLst/>
          </a:prstGeom>
          <a:ln w="12700">
            <a:miter lim="400000"/>
          </a:ln>
        </p:spPr>
      </p:pic>
      <p:sp>
        <p:nvSpPr>
          <p:cNvPr id="235" name="Model Deployment"/>
          <p:cNvSpPr/>
          <p:nvPr/>
        </p:nvSpPr>
        <p:spPr>
          <a:xfrm>
            <a:off x="5604387" y="792774"/>
            <a:ext cx="11208773" cy="1553211"/>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rmAutofit/>
          </a:bodyPr>
          <a:lstStyle>
            <a:lvl1pPr defTabSz="1804370">
              <a:lnSpc>
                <a:spcPct val="90000"/>
              </a:lnSpc>
              <a:defRPr sz="8584" spc="-257">
                <a:gradFill flip="none" rotWithShape="1">
                  <a:gsLst>
                    <a:gs pos="0">
                      <a:srgbClr val="00E8FF"/>
                    </a:gs>
                    <a:gs pos="100000">
                      <a:srgbClr val="FF00F7"/>
                    </a:gs>
                  </a:gsLst>
                  <a:lin ang="3967761" scaled="0"/>
                </a:gradFill>
                <a:latin typeface="+mn-lt"/>
                <a:ea typeface="+mn-ea"/>
                <a:cs typeface="+mn-cs"/>
                <a:sym typeface="Graphik Semibold"/>
              </a:defRPr>
            </a:lvl1pPr>
          </a:lstStyle>
          <a:p>
            <a:r>
              <a:rPr sz="8000" dirty="0">
                <a:solidFill>
                  <a:srgbClr val="002060"/>
                </a:solidFill>
                <a:latin typeface="Verdana" panose="020B0604030504040204" pitchFamily="34" charset="0"/>
                <a:ea typeface="Verdana" panose="020B0604030504040204" pitchFamily="34" charset="0"/>
              </a:rPr>
              <a:t>Model Deployment </a:t>
            </a:r>
          </a:p>
        </p:txBody>
      </p:sp>
      <p:sp>
        <p:nvSpPr>
          <p:cNvPr id="236" name="After the Model building and Evaluation process, we have deployed the code using “Streamlit”.…"/>
          <p:cNvSpPr txBox="1">
            <a:spLocks noGrp="1"/>
          </p:cNvSpPr>
          <p:nvPr>
            <p:ph type="body" idx="1"/>
          </p:nvPr>
        </p:nvSpPr>
        <p:spPr>
          <a:xfrm>
            <a:off x="347810" y="2941541"/>
            <a:ext cx="22991274" cy="1607564"/>
          </a:xfrm>
          <a:prstGeom prst="rect">
            <a:avLst/>
          </a:prstGeom>
        </p:spPr>
        <p:txBody>
          <a:bodyPr>
            <a:noAutofit/>
          </a:bodyPr>
          <a:lstStyle/>
          <a:p>
            <a:pPr defTabSz="914400">
              <a:spcBef>
                <a:spcPts val="500"/>
              </a:spcBef>
              <a:buClrTx/>
              <a:buFont typeface="Wingdings" panose="05000000000000000000" pitchFamily="2" charset="2"/>
              <a:buChar char="§"/>
              <a:defRPr sz="4000" b="1">
                <a:latin typeface="Calibri"/>
                <a:ea typeface="Calibri"/>
                <a:cs typeface="Calibri"/>
                <a:sym typeface="Calibri"/>
              </a:defRPr>
            </a:pPr>
            <a:r>
              <a:rPr sz="2800" dirty="0">
                <a:latin typeface="Verdana" panose="020B0604030504040204" pitchFamily="34" charset="0"/>
                <a:ea typeface="Verdana" panose="020B0604030504040204" pitchFamily="34" charset="0"/>
              </a:rPr>
              <a:t>After the Model building and Evaluation process, we have deployed the code using </a:t>
            </a:r>
            <a:r>
              <a:rPr sz="2800" dirty="0">
                <a:solidFill>
                  <a:srgbClr val="FF0000"/>
                </a:solidFill>
                <a:latin typeface="Verdana" panose="020B0604030504040204" pitchFamily="34" charset="0"/>
                <a:ea typeface="Verdana" panose="020B0604030504040204" pitchFamily="34" charset="0"/>
              </a:rPr>
              <a:t>“</a:t>
            </a:r>
            <a:r>
              <a:rPr sz="2800" dirty="0" err="1">
                <a:solidFill>
                  <a:srgbClr val="FF0000"/>
                </a:solidFill>
                <a:latin typeface="Verdana" panose="020B0604030504040204" pitchFamily="34" charset="0"/>
                <a:ea typeface="Verdana" panose="020B0604030504040204" pitchFamily="34" charset="0"/>
              </a:rPr>
              <a:t>Streamlit</a:t>
            </a:r>
            <a:r>
              <a:rPr sz="2800" dirty="0">
                <a:solidFill>
                  <a:srgbClr val="FF0000"/>
                </a:solidFill>
                <a:latin typeface="Verdana" panose="020B0604030504040204" pitchFamily="34" charset="0"/>
                <a:ea typeface="Verdana" panose="020B0604030504040204" pitchFamily="34" charset="0"/>
              </a:rPr>
              <a:t>”.</a:t>
            </a:r>
          </a:p>
          <a:p>
            <a:pPr defTabSz="914400">
              <a:spcBef>
                <a:spcPts val="500"/>
              </a:spcBef>
              <a:buClrTx/>
              <a:buSzTx/>
              <a:buFont typeface="Wingdings" panose="05000000000000000000" pitchFamily="2" charset="2"/>
              <a:buChar char="§"/>
              <a:defRPr sz="4000" b="1">
                <a:latin typeface="Calibri"/>
                <a:ea typeface="Calibri"/>
                <a:cs typeface="Calibri"/>
                <a:sym typeface="Calibri"/>
              </a:defRPr>
            </a:pPr>
            <a:r>
              <a:rPr sz="2800" dirty="0" smtClean="0">
                <a:latin typeface="Verdana" panose="020B0604030504040204" pitchFamily="34" charset="0"/>
                <a:ea typeface="Verdana" panose="020B0604030504040204" pitchFamily="34" charset="0"/>
              </a:rPr>
              <a:t>We </a:t>
            </a:r>
            <a:r>
              <a:rPr sz="2800" dirty="0">
                <a:latin typeface="Verdana" panose="020B0604030504040204" pitchFamily="34" charset="0"/>
                <a:ea typeface="Verdana" panose="020B0604030504040204" pitchFamily="34" charset="0"/>
              </a:rPr>
              <a:t>have selected the Random Forest because its giving </a:t>
            </a:r>
            <a:r>
              <a:rPr sz="2800" dirty="0" smtClean="0">
                <a:latin typeface="Verdana" panose="020B0604030504040204" pitchFamily="34" charset="0"/>
                <a:ea typeface="Verdana" panose="020B0604030504040204" pitchFamily="34" charset="0"/>
              </a:rPr>
              <a:t>hi</a:t>
            </a:r>
            <a:r>
              <a:rPr lang="en-IN" sz="2800" dirty="0" smtClean="0">
                <a:latin typeface="Verdana" panose="020B0604030504040204" pitchFamily="34" charset="0"/>
                <a:ea typeface="Verdana" panose="020B0604030504040204" pitchFamily="34" charset="0"/>
              </a:rPr>
              <a:t>ghest </a:t>
            </a:r>
            <a:r>
              <a:rPr sz="2800" dirty="0" smtClean="0">
                <a:latin typeface="Verdana" panose="020B0604030504040204" pitchFamily="34" charset="0"/>
                <a:ea typeface="Verdana" panose="020B0604030504040204" pitchFamily="34" charset="0"/>
              </a:rPr>
              <a:t>accuracy </a:t>
            </a:r>
            <a:r>
              <a:rPr sz="2800" dirty="0">
                <a:latin typeface="Verdana" panose="020B0604030504040204" pitchFamily="34" charset="0"/>
                <a:ea typeface="Verdana" panose="020B0604030504040204" pitchFamily="34" charset="0"/>
              </a:rPr>
              <a:t>&amp; we used in deployment.</a:t>
            </a:r>
          </a:p>
        </p:txBody>
      </p:sp>
      <p:pic>
        <p:nvPicPr>
          <p:cNvPr id="237" name="Image 22-05-22 at 7.22 PM.jpg" descr="Image 22-05-22 at 7.22 PM.jpg"/>
          <p:cNvPicPr>
            <a:picLocks noChangeAspect="1"/>
          </p:cNvPicPr>
          <p:nvPr/>
        </p:nvPicPr>
        <p:blipFill>
          <a:blip r:embed="rId3">
            <a:extLst/>
          </a:blip>
          <a:stretch>
            <a:fillRect/>
          </a:stretch>
        </p:blipFill>
        <p:spPr>
          <a:xfrm>
            <a:off x="12413930" y="5144661"/>
            <a:ext cx="11722667" cy="6631334"/>
          </a:xfrm>
          <a:prstGeom prst="rect">
            <a:avLst/>
          </a:prstGeom>
          <a:ln w="12700">
            <a:miter lim="400000"/>
          </a:ln>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he parcel should not be centralised in the warehouse block F, so that the handling is not too crowded which can cause the late shipment.…"/>
          <p:cNvSpPr txBox="1"/>
          <p:nvPr/>
        </p:nvSpPr>
        <p:spPr>
          <a:xfrm>
            <a:off x="0" y="6589624"/>
            <a:ext cx="20736233" cy="5334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marL="558800" indent="-558800" algn="l" defTabSz="2438400">
              <a:spcBef>
                <a:spcPts val="2400"/>
              </a:spcBef>
              <a:buClr>
                <a:srgbClr val="FFFFFF"/>
              </a:buClr>
              <a:buSzPct val="100000"/>
              <a:buChar char="•"/>
              <a:defRPr sz="4800">
                <a:solidFill>
                  <a:srgbClr val="FFFFFF"/>
                </a:solidFill>
                <a:latin typeface="Calibri"/>
                <a:ea typeface="Calibri"/>
                <a:cs typeface="Calibri"/>
                <a:sym typeface="Calibri"/>
              </a:defRPr>
            </a:pPr>
            <a:endParaRPr sz="2800" dirty="0">
              <a:solidFill>
                <a:schemeClr val="tx1"/>
              </a:solidFill>
              <a:latin typeface="Verdana" panose="020B0604030504040204" pitchFamily="34" charset="0"/>
              <a:ea typeface="Verdana" panose="020B0604030504040204" pitchFamily="34" charset="0"/>
            </a:endParaRPr>
          </a:p>
        </p:txBody>
      </p:sp>
      <p:sp>
        <p:nvSpPr>
          <p:cNvPr id="2" name="Title 1"/>
          <p:cNvSpPr>
            <a:spLocks noGrp="1"/>
          </p:cNvSpPr>
          <p:nvPr>
            <p:ph type="title"/>
          </p:nvPr>
        </p:nvSpPr>
        <p:spPr/>
        <p:txBody>
          <a:bodyPr>
            <a:normAutofit/>
          </a:bodyPr>
          <a:lstStyle/>
          <a:p>
            <a:pPr algn="ctr"/>
            <a:r>
              <a:rPr lang="en-IN" sz="8800" dirty="0" smtClean="0">
                <a:solidFill>
                  <a:srgbClr val="002060"/>
                </a:solidFill>
                <a:latin typeface="Verdana" panose="020B0604030504040204" pitchFamily="34" charset="0"/>
                <a:ea typeface="Verdana" panose="020B0604030504040204" pitchFamily="34" charset="0"/>
              </a:rPr>
              <a:t>Suggestions</a:t>
            </a:r>
            <a:r>
              <a:rPr lang="en-IN" sz="8000" dirty="0" smtClean="0">
                <a:solidFill>
                  <a:srgbClr val="002060"/>
                </a:solidFill>
                <a:latin typeface="Verdana" panose="020B0604030504040204" pitchFamily="34" charset="0"/>
                <a:ea typeface="Verdana" panose="020B0604030504040204" pitchFamily="34" charset="0"/>
              </a:rPr>
              <a:t> for Company</a:t>
            </a:r>
            <a:endParaRPr lang="en-IN" sz="8000" dirty="0">
              <a:solidFill>
                <a:srgbClr val="002060"/>
              </a:solidFill>
              <a:latin typeface="Verdana" panose="020B0604030504040204" pitchFamily="34" charset="0"/>
              <a:ea typeface="Verdana" panose="020B0604030504040204" pitchFamily="34" charset="0"/>
            </a:endParaRPr>
          </a:p>
        </p:txBody>
      </p:sp>
      <p:sp>
        <p:nvSpPr>
          <p:cNvPr id="3" name="Content Placeholder 2"/>
          <p:cNvSpPr>
            <a:spLocks noGrp="1"/>
          </p:cNvSpPr>
          <p:nvPr>
            <p:ph idx="1"/>
          </p:nvPr>
        </p:nvSpPr>
        <p:spPr>
          <a:xfrm>
            <a:off x="1354668" y="4321179"/>
            <a:ext cx="17193336" cy="5206279"/>
          </a:xfrm>
        </p:spPr>
        <p:txBody>
          <a:bodyPr/>
          <a:lstStyle/>
          <a:p>
            <a:pPr defTabSz="2438400">
              <a:spcBef>
                <a:spcPts val="2400"/>
              </a:spcBef>
              <a:buClr>
                <a:schemeClr val="tx1"/>
              </a:buClr>
              <a:buSzPct val="100000"/>
              <a:buFont typeface="Wingdings" panose="05000000000000000000" pitchFamily="2" charset="2"/>
              <a:buChar char="Ø"/>
              <a:defRPr sz="4800">
                <a:solidFill>
                  <a:srgbClr val="FFFFFF"/>
                </a:solidFill>
                <a:latin typeface="Calibri"/>
                <a:ea typeface="Calibri"/>
                <a:cs typeface="Calibri"/>
                <a:sym typeface="Calibri"/>
              </a:defRPr>
            </a:pPr>
            <a:r>
              <a:rPr lang="en-US" sz="4000" dirty="0">
                <a:solidFill>
                  <a:schemeClr val="tx1"/>
                </a:solidFill>
                <a:latin typeface="Verdana" panose="020B0604030504040204" pitchFamily="34" charset="0"/>
                <a:ea typeface="Verdana" panose="020B0604030504040204" pitchFamily="34" charset="0"/>
              </a:rPr>
              <a:t>The parcel should not be centralized in the warehouse block F, so that the handling is not too crowded which can cause the late shipment.</a:t>
            </a:r>
          </a:p>
          <a:p>
            <a:pPr defTabSz="2438400">
              <a:spcBef>
                <a:spcPts val="2400"/>
              </a:spcBef>
              <a:buClr>
                <a:schemeClr val="tx1"/>
              </a:buClr>
              <a:buSzPct val="100000"/>
              <a:buFont typeface="Wingdings" panose="05000000000000000000" pitchFamily="2" charset="2"/>
              <a:buChar char="Ø"/>
              <a:defRPr sz="4800">
                <a:solidFill>
                  <a:srgbClr val="FFFFFF"/>
                </a:solidFill>
                <a:latin typeface="Calibri"/>
                <a:ea typeface="Calibri"/>
                <a:cs typeface="Calibri"/>
                <a:sym typeface="Calibri"/>
              </a:defRPr>
            </a:pPr>
            <a:r>
              <a:rPr lang="en-US" sz="4000" dirty="0">
                <a:solidFill>
                  <a:schemeClr val="tx1"/>
                </a:solidFill>
                <a:latin typeface="Verdana" panose="020B0604030504040204" pitchFamily="34" charset="0"/>
                <a:ea typeface="Verdana" panose="020B0604030504040204" pitchFamily="34" charset="0"/>
              </a:rPr>
              <a:t>The operation team should add more manpower when there is a sale program, </a:t>
            </a:r>
            <a:r>
              <a:rPr lang="en-US" sz="4000" dirty="0" smtClean="0">
                <a:solidFill>
                  <a:schemeClr val="tx1"/>
                </a:solidFill>
                <a:latin typeface="Verdana" panose="020B0604030504040204" pitchFamily="34" charset="0"/>
                <a:ea typeface="Verdana" panose="020B0604030504040204" pitchFamily="34" charset="0"/>
              </a:rPr>
              <a:t>especially for </a:t>
            </a:r>
            <a:r>
              <a:rPr lang="en-US" sz="4000" dirty="0">
                <a:solidFill>
                  <a:schemeClr val="tx1"/>
                </a:solidFill>
                <a:latin typeface="Verdana" panose="020B0604030504040204" pitchFamily="34" charset="0"/>
                <a:ea typeface="Verdana" panose="020B0604030504040204" pitchFamily="34" charset="0"/>
              </a:rPr>
              <a:t>the discount more than 10% and the parcel weight is 1 - 4 Kg.</a:t>
            </a:r>
          </a:p>
          <a:p>
            <a:endParaRPr lang="en-IN"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sz="8000" dirty="0" smtClean="0">
                <a:solidFill>
                  <a:srgbClr val="002060"/>
                </a:solidFill>
                <a:latin typeface="Verdana" panose="020B0604030504040204" pitchFamily="34" charset="0"/>
                <a:ea typeface="Verdana" panose="020B0604030504040204" pitchFamily="34" charset="0"/>
              </a:rPr>
              <a:t>Challenges Faced </a:t>
            </a:r>
            <a:endParaRPr lang="en-IN" sz="8000" dirty="0">
              <a:solidFill>
                <a:srgbClr val="002060"/>
              </a:solidFill>
              <a:latin typeface="Verdana" panose="020B0604030504040204" pitchFamily="34" charset="0"/>
              <a:ea typeface="Verdana" panose="020B0604030504040204" pitchFamily="34" charset="0"/>
            </a:endParaRPr>
          </a:p>
        </p:txBody>
      </p:sp>
      <p:sp>
        <p:nvSpPr>
          <p:cNvPr id="4" name="Content Placeholder 3"/>
          <p:cNvSpPr>
            <a:spLocks noGrp="1"/>
          </p:cNvSpPr>
          <p:nvPr>
            <p:ph idx="1"/>
          </p:nvPr>
        </p:nvSpPr>
        <p:spPr>
          <a:xfrm>
            <a:off x="1354668" y="3274142"/>
            <a:ext cx="17193336" cy="8808583"/>
          </a:xfrm>
        </p:spPr>
        <p:txBody>
          <a:bodyPr/>
          <a:lstStyle/>
          <a:p>
            <a:pPr marL="0" indent="0">
              <a:buNone/>
            </a:pPr>
            <a:r>
              <a:rPr lang="en-US" sz="4000" dirty="0" smtClean="0">
                <a:solidFill>
                  <a:schemeClr val="tx1"/>
                </a:solidFill>
                <a:latin typeface="Verdana" panose="020B0604030504040204" pitchFamily="34" charset="0"/>
                <a:ea typeface="Verdana" panose="020B0604030504040204" pitchFamily="34" charset="0"/>
              </a:rPr>
              <a:t>While </a:t>
            </a:r>
            <a:r>
              <a:rPr lang="en-US" sz="4000" dirty="0">
                <a:solidFill>
                  <a:schemeClr val="tx1"/>
                </a:solidFill>
                <a:latin typeface="Verdana" panose="020B0604030504040204" pitchFamily="34" charset="0"/>
                <a:ea typeface="Verdana" panose="020B0604030504040204" pitchFamily="34" charset="0"/>
              </a:rPr>
              <a:t>model building with best accuracy , there was challenging related to the categorical and numerical </a:t>
            </a:r>
            <a:r>
              <a:rPr lang="en-US" sz="4000" dirty="0" smtClean="0">
                <a:solidFill>
                  <a:schemeClr val="tx1"/>
                </a:solidFill>
                <a:latin typeface="Verdana" panose="020B0604030504040204" pitchFamily="34" charset="0"/>
                <a:ea typeface="Verdana" panose="020B0604030504040204" pitchFamily="34" charset="0"/>
              </a:rPr>
              <a:t>features. We were not getting the best accuracy. </a:t>
            </a:r>
            <a:endParaRPr lang="en-US" sz="4000" dirty="0">
              <a:solidFill>
                <a:schemeClr val="tx1"/>
              </a:solidFill>
              <a:latin typeface="Verdana" panose="020B0604030504040204" pitchFamily="34" charset="0"/>
              <a:ea typeface="Verdana" panose="020B0604030504040204" pitchFamily="34" charset="0"/>
            </a:endParaRPr>
          </a:p>
          <a:p>
            <a:pPr marL="0" indent="0">
              <a:spcBef>
                <a:spcPct val="0"/>
              </a:spcBef>
              <a:buNone/>
            </a:pPr>
            <a:endParaRPr lang="en-IN" sz="7200" dirty="0" smtClean="0">
              <a:solidFill>
                <a:srgbClr val="002060"/>
              </a:solidFill>
              <a:latin typeface="Verdana" panose="020B0604030504040204" pitchFamily="34" charset="0"/>
              <a:ea typeface="Verdana" panose="020B0604030504040204" pitchFamily="34" charset="0"/>
              <a:cs typeface="+mj-cs"/>
            </a:endParaRPr>
          </a:p>
          <a:p>
            <a:pPr marL="0" indent="0">
              <a:spcBef>
                <a:spcPct val="0"/>
              </a:spcBef>
              <a:buNone/>
            </a:pPr>
            <a:r>
              <a:rPr lang="en-IN" sz="8000" dirty="0" smtClean="0">
                <a:solidFill>
                  <a:srgbClr val="002060"/>
                </a:solidFill>
                <a:latin typeface="Verdana" panose="020B0604030504040204" pitchFamily="34" charset="0"/>
                <a:ea typeface="Verdana" panose="020B0604030504040204" pitchFamily="34" charset="0"/>
                <a:cs typeface="+mj-cs"/>
              </a:rPr>
              <a:t>How </a:t>
            </a:r>
            <a:r>
              <a:rPr lang="en-IN" sz="8000" dirty="0">
                <a:solidFill>
                  <a:srgbClr val="002060"/>
                </a:solidFill>
                <a:latin typeface="Verdana" panose="020B0604030504040204" pitchFamily="34" charset="0"/>
                <a:ea typeface="Verdana" panose="020B0604030504040204" pitchFamily="34" charset="0"/>
                <a:cs typeface="+mj-cs"/>
              </a:rPr>
              <a:t>did you overcome?</a:t>
            </a:r>
          </a:p>
          <a:p>
            <a:pPr marL="0" indent="0">
              <a:buNone/>
            </a:pPr>
            <a:r>
              <a:rPr lang="en-US" sz="4000" dirty="0">
                <a:solidFill>
                  <a:schemeClr val="tx1"/>
                </a:solidFill>
                <a:latin typeface="Verdana" panose="020B0604030504040204" pitchFamily="34" charset="0"/>
                <a:ea typeface="Verdana" panose="020B0604030504040204" pitchFamily="34" charset="0"/>
              </a:rPr>
              <a:t>We removed outlier which impacting on model accuracy &amp; we also applied hyper </a:t>
            </a:r>
            <a:r>
              <a:rPr lang="en-US" sz="4000" dirty="0">
                <a:solidFill>
                  <a:schemeClr val="tx1"/>
                </a:solidFill>
                <a:latin typeface="Verdana" panose="020B0604030504040204" pitchFamily="34" charset="0"/>
                <a:ea typeface="Verdana" panose="020B0604030504040204" pitchFamily="34" charset="0"/>
              </a:rPr>
              <a:t>parameter </a:t>
            </a:r>
            <a:r>
              <a:rPr lang="en-US" sz="4000" dirty="0">
                <a:solidFill>
                  <a:schemeClr val="tx1"/>
                </a:solidFill>
                <a:latin typeface="Verdana" panose="020B0604030504040204" pitchFamily="34" charset="0"/>
                <a:ea typeface="Verdana" panose="020B0604030504040204" pitchFamily="34" charset="0"/>
              </a:rPr>
              <a:t>tuning</a:t>
            </a:r>
            <a:r>
              <a:rPr lang="en-US" sz="4000" dirty="0">
                <a:solidFill>
                  <a:schemeClr val="tx1"/>
                </a:solidFill>
                <a:latin typeface="Verdana" panose="020B0604030504040204" pitchFamily="34" charset="0"/>
                <a:ea typeface="Verdana" panose="020B0604030504040204" pitchFamily="34" charset="0"/>
              </a:rPr>
              <a:t> </a:t>
            </a:r>
            <a:r>
              <a:rPr lang="en-US" sz="4000" dirty="0">
                <a:solidFill>
                  <a:schemeClr val="tx1"/>
                </a:solidFill>
                <a:latin typeface="Verdana" panose="020B0604030504040204" pitchFamily="34" charset="0"/>
                <a:ea typeface="Verdana" panose="020B0604030504040204" pitchFamily="34" charset="0"/>
              </a:rPr>
              <a:t>with k-fold after than we got best </a:t>
            </a:r>
            <a:r>
              <a:rPr lang="en-US" sz="4000" dirty="0" smtClean="0">
                <a:solidFill>
                  <a:schemeClr val="tx1"/>
                </a:solidFill>
                <a:latin typeface="Verdana" panose="020B0604030504040204" pitchFamily="34" charset="0"/>
                <a:ea typeface="Verdana" panose="020B0604030504040204" pitchFamily="34" charset="0"/>
              </a:rPr>
              <a:t>accuracy.</a:t>
            </a:r>
            <a:endParaRPr lang="en-US" sz="4000" dirty="0">
              <a:solidFill>
                <a:schemeClr val="tx1"/>
              </a:solidFill>
              <a:latin typeface="Verdana" panose="020B0604030504040204" pitchFamily="34" charset="0"/>
              <a:ea typeface="Verdana" panose="020B0604030504040204" pitchFamily="34" charset="0"/>
            </a:endParaRPr>
          </a:p>
          <a:p>
            <a:pPr marL="0" indent="0">
              <a:buNone/>
            </a:pPr>
            <a:endParaRPr lang="en-IN" sz="4000" dirty="0">
              <a:solidFill>
                <a:schemeClr val="tx1"/>
              </a:solidFill>
              <a:latin typeface="Verdana" panose="020B0604030504040204" pitchFamily="34" charset="0"/>
              <a:ea typeface="Verdana" panose="020B060403050404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roject Flow"/>
          <p:cNvSpPr txBox="1">
            <a:spLocks noGrp="1"/>
          </p:cNvSpPr>
          <p:nvPr>
            <p:ph type="title"/>
          </p:nvPr>
        </p:nvSpPr>
        <p:spPr>
          <a:xfrm>
            <a:off x="28575" y="761069"/>
            <a:ext cx="17193336" cy="2641600"/>
          </a:xfrm>
          <a:prstGeom prst="rect">
            <a:avLst/>
          </a:prstGeom>
          <a:solidFill>
            <a:srgbClr val="FFFFFF"/>
          </a:solidFill>
        </p:spPr>
        <p:txBody>
          <a:bodyPr/>
          <a:lstStyle>
            <a:lvl1pPr defTabSz="1804370">
              <a:lnSpc>
                <a:spcPct val="90000"/>
              </a:lnSpc>
              <a:defRPr sz="8584" spc="-257">
                <a:gradFill flip="none" rotWithShape="1">
                  <a:gsLst>
                    <a:gs pos="0">
                      <a:srgbClr val="000000"/>
                    </a:gs>
                    <a:gs pos="100000">
                      <a:srgbClr val="FF00F7"/>
                    </a:gs>
                  </a:gsLst>
                  <a:lin ang="3967761" scaled="0"/>
                </a:gradFill>
              </a:defRPr>
            </a:lvl1pPr>
          </a:lstStyle>
          <a:p>
            <a:r>
              <a:rPr dirty="0">
                <a:solidFill>
                  <a:schemeClr val="tx1"/>
                </a:solidFill>
              </a:rPr>
              <a:t>Project Flow</a:t>
            </a:r>
          </a:p>
        </p:txBody>
      </p:sp>
      <p:pic>
        <p:nvPicPr>
          <p:cNvPr id="8" name="Google Shape;99;p3" descr="Google Shape;99;p3"/>
          <p:cNvPicPr>
            <a:picLocks noGrp="1" noChangeAspect="1"/>
          </p:cNvPicPr>
          <p:nvPr>
            <p:ph idx="1"/>
          </p:nvPr>
        </p:nvPicPr>
        <p:blipFill>
          <a:blip r:embed="rId2">
            <a:extLst/>
          </a:blip>
          <a:srcRect l="4298" t="4589" r="1743"/>
          <a:stretch>
            <a:fillRect/>
          </a:stretch>
        </p:blipFill>
        <p:spPr>
          <a:xfrm>
            <a:off x="714375" y="2571750"/>
            <a:ext cx="18545175" cy="10144125"/>
          </a:xfrm>
          <a:prstGeom prst="rect">
            <a:avLst/>
          </a:prstGeom>
          <a:ln w="12700">
            <a:miter lim="400000"/>
          </a:ln>
        </p:spPr>
      </p:pic>
      <p:sp>
        <p:nvSpPr>
          <p:cNvPr id="164" name="Rectangle"/>
          <p:cNvSpPr/>
          <p:nvPr/>
        </p:nvSpPr>
        <p:spPr>
          <a:xfrm>
            <a:off x="10856046" y="1919162"/>
            <a:ext cx="3903030" cy="2332284"/>
          </a:xfrm>
          <a:prstGeom prst="rect">
            <a:avLst/>
          </a:prstGeom>
          <a:solidFill>
            <a:srgbClr val="FFFFFF"/>
          </a:solidFill>
          <a:ln w="12700">
            <a:miter lim="400000"/>
          </a:ln>
        </p:spPr>
        <p:txBody>
          <a:bodyPr lIns="50800" tIns="50800" rIns="50800" bIns="50800" anchor="ctr"/>
          <a:lstStyle/>
          <a:p>
            <a:pPr defTabSz="457200">
              <a:defRPr sz="3200">
                <a:solidFill>
                  <a:srgbClr val="000000"/>
                </a:solidFill>
                <a:latin typeface="Graphik Medium"/>
                <a:ea typeface="Graphik Medium"/>
                <a:cs typeface="Graphik Medium"/>
                <a:sym typeface="Graphik Medium"/>
              </a:defRPr>
            </a:pPr>
            <a:endParaRPr/>
          </a:p>
        </p:txBody>
      </p:sp>
      <p:sp>
        <p:nvSpPr>
          <p:cNvPr id="165" name="Rectangle"/>
          <p:cNvSpPr/>
          <p:nvPr/>
        </p:nvSpPr>
        <p:spPr>
          <a:xfrm>
            <a:off x="14519099" y="3474172"/>
            <a:ext cx="3345692" cy="3318570"/>
          </a:xfrm>
          <a:prstGeom prst="rect">
            <a:avLst/>
          </a:prstGeom>
          <a:solidFill>
            <a:srgbClr val="FFFFFF"/>
          </a:solidFill>
          <a:ln w="12700">
            <a:miter lim="400000"/>
          </a:ln>
        </p:spPr>
        <p:txBody>
          <a:bodyPr lIns="50800" tIns="50800" rIns="50800" bIns="50800" anchor="ctr"/>
          <a:lstStyle/>
          <a:p>
            <a:pPr defTabSz="457200">
              <a:defRPr sz="3200">
                <a:solidFill>
                  <a:srgbClr val="000000"/>
                </a:solidFill>
                <a:latin typeface="Graphik Medium"/>
                <a:ea typeface="Graphik Medium"/>
                <a:cs typeface="Graphik Medium"/>
                <a:sym typeface="Graphik Medium"/>
              </a:defRPr>
            </a:pPr>
            <a:endParaRPr/>
          </a:p>
        </p:txBody>
      </p:sp>
      <p:sp>
        <p:nvSpPr>
          <p:cNvPr id="9" name="Rectangle"/>
          <p:cNvSpPr/>
          <p:nvPr/>
        </p:nvSpPr>
        <p:spPr>
          <a:xfrm>
            <a:off x="8249033" y="3034776"/>
            <a:ext cx="6510043" cy="2581439"/>
          </a:xfrm>
          <a:prstGeom prst="rect">
            <a:avLst/>
          </a:prstGeom>
          <a:solidFill>
            <a:srgbClr val="FFFFFF"/>
          </a:solidFill>
          <a:ln w="12700">
            <a:miter lim="400000"/>
          </a:ln>
        </p:spPr>
        <p:txBody>
          <a:bodyPr lIns="50800" tIns="50800" rIns="50800" bIns="50800" anchor="ctr"/>
          <a:lstStyle/>
          <a:p>
            <a:pPr algn="ctr" defTabSz="457200">
              <a:defRPr sz="3200">
                <a:latin typeface="Graphik Medium"/>
                <a:ea typeface="Graphik Medium"/>
                <a:cs typeface="Graphik Medium"/>
                <a:sym typeface="Graphik Medium"/>
              </a:defRPr>
            </a:pPr>
            <a:endParaRPr/>
          </a:p>
        </p:txBody>
      </p:sp>
      <p:sp>
        <p:nvSpPr>
          <p:cNvPr id="10" name="Rectangle"/>
          <p:cNvSpPr/>
          <p:nvPr/>
        </p:nvSpPr>
        <p:spPr>
          <a:xfrm rot="16200000">
            <a:off x="11650749" y="4494868"/>
            <a:ext cx="4136912" cy="1952515"/>
          </a:xfrm>
          <a:prstGeom prst="rect">
            <a:avLst/>
          </a:prstGeom>
          <a:solidFill>
            <a:srgbClr val="FFFFFF"/>
          </a:solidFill>
          <a:ln w="12700">
            <a:miter lim="400000"/>
          </a:ln>
        </p:spPr>
        <p:txBody>
          <a:bodyPr lIns="50800" tIns="50800" rIns="50800" bIns="50800" anchor="ctr"/>
          <a:lstStyle/>
          <a:p>
            <a:pPr algn="ctr" defTabSz="457200">
              <a:defRPr sz="3200">
                <a:latin typeface="Graphik Medium"/>
                <a:ea typeface="Graphik Medium"/>
                <a:cs typeface="Graphik Medium"/>
                <a:sym typeface="Graphik Medium"/>
              </a:defRPr>
            </a:pP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611448"/>
            <a:ext cx="20574000" cy="3225796"/>
          </a:xfrm>
        </p:spPr>
        <p:txBody>
          <a:bodyPr>
            <a:normAutofit/>
          </a:bodyPr>
          <a:lstStyle/>
          <a:p>
            <a:pPr>
              <a:defRPr sz="1800">
                <a:latin typeface="Century Gothic"/>
                <a:ea typeface="Century Gothic"/>
                <a:cs typeface="Century Gothic"/>
                <a:sym typeface="Century Gothic"/>
              </a:defRPr>
            </a:pPr>
            <a:r>
              <a:rPr lang="en-IN" sz="6000" b="1" dirty="0">
                <a:solidFill>
                  <a:srgbClr val="002776"/>
                </a:solidFill>
                <a:latin typeface="Verdana" panose="020B0604030504040204" pitchFamily="34" charset="0"/>
                <a:ea typeface="Verdana" panose="020B0604030504040204" pitchFamily="34" charset="0"/>
                <a:sym typeface="Arial"/>
              </a:rPr>
              <a:t>Data </a:t>
            </a:r>
            <a:r>
              <a:rPr lang="en-IN" sz="6000" b="1" dirty="0" smtClean="0">
                <a:solidFill>
                  <a:srgbClr val="002776"/>
                </a:solidFill>
                <a:latin typeface="Verdana" panose="020B0604030504040204" pitchFamily="34" charset="0"/>
                <a:ea typeface="Verdana" panose="020B0604030504040204" pitchFamily="34" charset="0"/>
                <a:sym typeface="Arial"/>
              </a:rPr>
              <a:t>set</a:t>
            </a:r>
            <a:br>
              <a:rPr lang="en-IN" sz="6000" b="1" dirty="0" smtClean="0">
                <a:solidFill>
                  <a:srgbClr val="002776"/>
                </a:solidFill>
                <a:latin typeface="Verdana" panose="020B0604030504040204" pitchFamily="34" charset="0"/>
                <a:ea typeface="Verdana" panose="020B0604030504040204" pitchFamily="34" charset="0"/>
                <a:sym typeface="Arial"/>
              </a:rPr>
            </a:br>
            <a:endParaRPr lang="en-IN" sz="2000" dirty="0">
              <a:solidFill>
                <a:schemeClr val="tx1"/>
              </a:solidFill>
            </a:endParaRPr>
          </a:p>
        </p:txBody>
      </p:sp>
      <p:sp>
        <p:nvSpPr>
          <p:cNvPr id="168" name="Slide bullet text"/>
          <p:cNvSpPr txBox="1">
            <a:spLocks noGrp="1"/>
          </p:cNvSpPr>
          <p:nvPr>
            <p:ph type="body" idx="1"/>
          </p:nvPr>
        </p:nvSpPr>
        <p:spPr>
          <a:xfrm>
            <a:off x="0" y="5089541"/>
            <a:ext cx="23503041" cy="7053168"/>
          </a:xfrm>
          <a:prstGeom prst="rect">
            <a:avLst/>
          </a:prstGeom>
        </p:spPr>
        <p:txBody>
          <a:bodyPr/>
          <a:lstStyle/>
          <a:p>
            <a:pPr marL="0" indent="0">
              <a:buNone/>
            </a:pPr>
            <a:endParaRPr dirty="0"/>
          </a:p>
        </p:txBody>
      </p:sp>
      <p:pic>
        <p:nvPicPr>
          <p:cNvPr id="12" name="Image 17-05-22 at 8.34 PM.jpg" descr="Image 17-05-22 at 8.34 PM.jpg"/>
          <p:cNvPicPr>
            <a:picLocks noChangeAspect="1"/>
          </p:cNvPicPr>
          <p:nvPr/>
        </p:nvPicPr>
        <p:blipFill>
          <a:blip r:embed="rId2">
            <a:extLst/>
          </a:blip>
          <a:stretch>
            <a:fillRect/>
          </a:stretch>
        </p:blipFill>
        <p:spPr>
          <a:xfrm>
            <a:off x="0" y="3837244"/>
            <a:ext cx="14887575" cy="7888033"/>
          </a:xfrm>
          <a:prstGeom prst="rect">
            <a:avLst/>
          </a:prstGeom>
          <a:ln w="12700">
            <a:miter lim="400000"/>
          </a:ln>
        </p:spPr>
      </p:pic>
      <p:pic>
        <p:nvPicPr>
          <p:cNvPr id="13" name="Screenshot 2022-05-17 at 8.30.21 PM.png" descr="Screenshot 2022-05-17 at 8.30.21 PM.png"/>
          <p:cNvPicPr>
            <a:picLocks noChangeAspect="1"/>
          </p:cNvPicPr>
          <p:nvPr/>
        </p:nvPicPr>
        <p:blipFill>
          <a:blip r:embed="rId3">
            <a:extLst/>
          </a:blip>
          <a:stretch>
            <a:fillRect/>
          </a:stretch>
        </p:blipFill>
        <p:spPr>
          <a:xfrm>
            <a:off x="14887575" y="3981632"/>
            <a:ext cx="8615466" cy="7599255"/>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Dataset We Have"/>
          <p:cNvSpPr txBox="1">
            <a:spLocks noGrp="1"/>
          </p:cNvSpPr>
          <p:nvPr>
            <p:ph type="title"/>
          </p:nvPr>
        </p:nvSpPr>
        <p:spPr>
          <a:xfrm>
            <a:off x="673339" y="565151"/>
            <a:ext cx="17193336" cy="2641600"/>
          </a:xfrm>
          <a:prstGeom prst="rect">
            <a:avLst/>
          </a:prstGeom>
        </p:spPr>
        <p:txBody>
          <a:bodyPr>
            <a:normAutofit/>
          </a:bodyPr>
          <a:lstStyle/>
          <a:p>
            <a:pPr>
              <a:defRPr sz="1800">
                <a:latin typeface="Century Gothic"/>
                <a:ea typeface="Century Gothic"/>
                <a:cs typeface="Century Gothic"/>
                <a:sym typeface="Century Gothic"/>
              </a:defRPr>
            </a:pPr>
            <a:r>
              <a:rPr sz="6000" b="1" dirty="0">
                <a:solidFill>
                  <a:srgbClr val="002776"/>
                </a:solidFill>
                <a:latin typeface="Verdana" panose="020B0604030504040204" pitchFamily="34" charset="0"/>
                <a:ea typeface="Verdana" panose="020B0604030504040204" pitchFamily="34" charset="0"/>
                <a:cs typeface="Century Gothic"/>
              </a:rPr>
              <a:t>Dataset </a:t>
            </a:r>
            <a:r>
              <a:rPr lang="en-IN" sz="6000" b="1" dirty="0" smtClean="0">
                <a:solidFill>
                  <a:srgbClr val="002776"/>
                </a:solidFill>
                <a:latin typeface="Verdana" panose="020B0604030504040204" pitchFamily="34" charset="0"/>
                <a:ea typeface="Verdana" panose="020B0604030504040204" pitchFamily="34" charset="0"/>
                <a:cs typeface="Century Gothic"/>
              </a:rPr>
              <a:t>Details </a:t>
            </a:r>
            <a:endParaRPr sz="6000" b="1" dirty="0">
              <a:solidFill>
                <a:srgbClr val="002776"/>
              </a:solidFill>
              <a:latin typeface="Verdana" panose="020B0604030504040204" pitchFamily="34" charset="0"/>
              <a:ea typeface="Verdana" panose="020B0604030504040204" pitchFamily="34" charset="0"/>
              <a:cs typeface="Century Gothic"/>
            </a:endParaRPr>
          </a:p>
        </p:txBody>
      </p:sp>
      <p:sp>
        <p:nvSpPr>
          <p:cNvPr id="173" name="No. of Rows : 10999 Rows…"/>
          <p:cNvSpPr txBox="1">
            <a:spLocks noGrp="1"/>
          </p:cNvSpPr>
          <p:nvPr>
            <p:ph type="body" idx="1"/>
          </p:nvPr>
        </p:nvSpPr>
        <p:spPr>
          <a:xfrm>
            <a:off x="0" y="1885951"/>
            <a:ext cx="7115175" cy="5114924"/>
          </a:xfrm>
          <a:prstGeom prst="rect">
            <a:avLst/>
          </a:prstGeom>
        </p:spPr>
        <p:txBody>
          <a:bodyPr>
            <a:normAutofit/>
          </a:bodyPr>
          <a:lstStyle/>
          <a:p>
            <a:pPr defTabSz="704087">
              <a:spcBef>
                <a:spcPts val="500"/>
              </a:spcBef>
              <a:buFont typeface="Wingdings" panose="05000000000000000000" pitchFamily="2" charset="2"/>
              <a:buChar char="Ø"/>
              <a:defRPr sz="4158" b="1">
                <a:latin typeface="Calibri"/>
                <a:ea typeface="Calibri"/>
                <a:cs typeface="Calibri"/>
                <a:sym typeface="Calibri"/>
              </a:defRPr>
            </a:pPr>
            <a:r>
              <a:rPr dirty="0"/>
              <a:t>No. of </a:t>
            </a:r>
            <a:r>
              <a:rPr dirty="0" smtClean="0"/>
              <a:t>Rows: </a:t>
            </a:r>
            <a:r>
              <a:rPr dirty="0"/>
              <a:t>10999 </a:t>
            </a:r>
            <a:r>
              <a:rPr dirty="0" smtClean="0"/>
              <a:t>Rows</a:t>
            </a:r>
            <a:endParaRPr dirty="0"/>
          </a:p>
          <a:p>
            <a:pPr defTabSz="704087">
              <a:spcBef>
                <a:spcPts val="500"/>
              </a:spcBef>
              <a:buFont typeface="Wingdings" panose="05000000000000000000" pitchFamily="2" charset="2"/>
              <a:buChar char="Ø"/>
              <a:defRPr sz="4158" b="1">
                <a:latin typeface="Calibri"/>
                <a:ea typeface="Calibri"/>
                <a:cs typeface="Calibri"/>
                <a:sym typeface="Calibri"/>
              </a:defRPr>
            </a:pPr>
            <a:r>
              <a:rPr dirty="0"/>
              <a:t> No. of Columns</a:t>
            </a:r>
            <a:r>
              <a:rPr dirty="0" smtClean="0"/>
              <a:t>:</a:t>
            </a:r>
            <a:r>
              <a:rPr lang="en-IN" dirty="0" smtClean="0"/>
              <a:t> </a:t>
            </a:r>
            <a:r>
              <a:rPr dirty="0" smtClean="0"/>
              <a:t>11  Columns</a:t>
            </a:r>
            <a:endParaRPr dirty="0"/>
          </a:p>
          <a:p>
            <a:pPr defTabSz="704087">
              <a:spcBef>
                <a:spcPts val="500"/>
              </a:spcBef>
              <a:buFont typeface="Wingdings" panose="05000000000000000000" pitchFamily="2" charset="2"/>
              <a:buChar char="Ø"/>
              <a:defRPr sz="4158" b="1">
                <a:latin typeface="Calibri"/>
                <a:ea typeface="Calibri"/>
                <a:cs typeface="Calibri"/>
                <a:sym typeface="Calibri"/>
              </a:defRPr>
            </a:pPr>
            <a:r>
              <a:rPr dirty="0"/>
              <a:t>Data Type: Object and </a:t>
            </a:r>
            <a:r>
              <a:rPr dirty="0" smtClean="0"/>
              <a:t>Integer</a:t>
            </a:r>
            <a:endParaRPr dirty="0"/>
          </a:p>
          <a:p>
            <a:pPr defTabSz="704087">
              <a:spcBef>
                <a:spcPts val="500"/>
              </a:spcBef>
              <a:buFont typeface="Wingdings" panose="05000000000000000000" pitchFamily="2" charset="2"/>
              <a:buChar char="Ø"/>
              <a:defRPr sz="4158" b="1">
                <a:latin typeface="Calibri"/>
                <a:ea typeface="Calibri"/>
                <a:cs typeface="Calibri"/>
                <a:sym typeface="Calibri"/>
              </a:defRPr>
            </a:pPr>
            <a:r>
              <a:rPr dirty="0" smtClean="0"/>
              <a:t>Missing </a:t>
            </a:r>
            <a:r>
              <a:rPr dirty="0"/>
              <a:t>Values: No Null values </a:t>
            </a:r>
          </a:p>
        </p:txBody>
      </p:sp>
      <p:pic>
        <p:nvPicPr>
          <p:cNvPr id="174" name="Image 22-05-22 at 2.14 PM.jpg" descr="Image 22-05-22 at 2.14 PM.jpg"/>
          <p:cNvPicPr>
            <a:picLocks noChangeAspect="1"/>
          </p:cNvPicPr>
          <p:nvPr/>
        </p:nvPicPr>
        <p:blipFill>
          <a:blip r:embed="rId2">
            <a:extLst/>
          </a:blip>
          <a:stretch>
            <a:fillRect/>
          </a:stretch>
        </p:blipFill>
        <p:spPr>
          <a:xfrm>
            <a:off x="9515475" y="1243024"/>
            <a:ext cx="9328093" cy="6400777"/>
          </a:xfrm>
          <a:prstGeom prst="rect">
            <a:avLst/>
          </a:prstGeom>
          <a:ln w="12700">
            <a:miter lim="400000"/>
          </a:ln>
        </p:spPr>
      </p:pic>
      <p:pic>
        <p:nvPicPr>
          <p:cNvPr id="2" name="Picture 1"/>
          <p:cNvPicPr>
            <a:picLocks noChangeAspect="1"/>
          </p:cNvPicPr>
          <p:nvPr/>
        </p:nvPicPr>
        <p:blipFill rotWithShape="1">
          <a:blip r:embed="rId3"/>
          <a:srcRect l="8319"/>
          <a:stretch/>
        </p:blipFill>
        <p:spPr>
          <a:xfrm>
            <a:off x="701914" y="7283407"/>
            <a:ext cx="11326385" cy="5118143"/>
          </a:xfrm>
          <a:prstGeom prst="rect">
            <a:avLst/>
          </a:prstGeom>
          <a:ln w="12700">
            <a:miter lim="400000"/>
          </a:ln>
        </p:spPr>
      </p:pic>
      <p:pic>
        <p:nvPicPr>
          <p:cNvPr id="3" name="Picture 2"/>
          <p:cNvPicPr>
            <a:picLocks noChangeAspect="1"/>
          </p:cNvPicPr>
          <p:nvPr/>
        </p:nvPicPr>
        <p:blipFill>
          <a:blip r:embed="rId4"/>
          <a:stretch>
            <a:fillRect/>
          </a:stretch>
        </p:blipFill>
        <p:spPr>
          <a:xfrm>
            <a:off x="12098874" y="8011729"/>
            <a:ext cx="5094462" cy="4180571"/>
          </a:xfrm>
          <a:prstGeom prst="rect">
            <a:avLst/>
          </a:prstGeom>
        </p:spPr>
      </p:pic>
      <p:pic>
        <p:nvPicPr>
          <p:cNvPr id="4" name="Picture 3"/>
          <p:cNvPicPr>
            <a:picLocks noChangeAspect="1"/>
          </p:cNvPicPr>
          <p:nvPr/>
        </p:nvPicPr>
        <p:blipFill>
          <a:blip r:embed="rId5"/>
          <a:stretch>
            <a:fillRect/>
          </a:stretch>
        </p:blipFill>
        <p:spPr>
          <a:xfrm>
            <a:off x="17193336" y="8011729"/>
            <a:ext cx="5482310" cy="4389821"/>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7418" y="390525"/>
            <a:ext cx="17193336" cy="2641600"/>
          </a:xfrm>
        </p:spPr>
        <p:txBody>
          <a:bodyPr/>
          <a:lstStyle/>
          <a:p>
            <a:r>
              <a:rPr lang="en-IN" dirty="0" smtClean="0">
                <a:solidFill>
                  <a:srgbClr val="002060"/>
                </a:solidFill>
              </a:rPr>
              <a:t>EDA </a:t>
            </a:r>
            <a:endParaRPr lang="en-IN" dirty="0">
              <a:solidFill>
                <a:srgbClr val="002060"/>
              </a:solidFill>
            </a:endParaRPr>
          </a:p>
        </p:txBody>
      </p:sp>
      <p:sp>
        <p:nvSpPr>
          <p:cNvPr id="4" name="Text Placeholder 3"/>
          <p:cNvSpPr>
            <a:spLocks noGrp="1"/>
          </p:cNvSpPr>
          <p:nvPr>
            <p:ph type="body" idx="1"/>
          </p:nvPr>
        </p:nvSpPr>
        <p:spPr>
          <a:xfrm>
            <a:off x="497418" y="2171700"/>
            <a:ext cx="19676532" cy="9429750"/>
          </a:xfrm>
        </p:spPr>
        <p:txBody>
          <a:bodyPr>
            <a:normAutofit/>
          </a:bodyPr>
          <a:lstStyle/>
          <a:p>
            <a:pPr algn="just">
              <a:buClrTx/>
              <a:buFont typeface="Wingdings" panose="05000000000000000000" pitchFamily="2" charset="2"/>
              <a:buChar char="Ø"/>
              <a:defRPr sz="1800">
                <a:latin typeface="Times New Roman"/>
                <a:ea typeface="Times New Roman"/>
                <a:cs typeface="Times New Roman"/>
                <a:sym typeface="Times New Roman"/>
              </a:defRPr>
            </a:pPr>
            <a:r>
              <a:rPr lang="en-US" sz="3200" b="1" dirty="0" smtClean="0">
                <a:latin typeface="Verdana" panose="020B0604030504040204" pitchFamily="34" charset="0"/>
                <a:ea typeface="Verdana" panose="020B0604030504040204" pitchFamily="34" charset="0"/>
              </a:rPr>
              <a:t>Almost 60% parcels are not reaching on-time.</a:t>
            </a:r>
          </a:p>
          <a:p>
            <a:pPr algn="just">
              <a:buClrTx/>
              <a:buFont typeface="Wingdings" panose="05000000000000000000" pitchFamily="2" charset="2"/>
              <a:buChar char="Ø"/>
              <a:defRPr sz="1800">
                <a:latin typeface="Times New Roman"/>
                <a:ea typeface="Times New Roman"/>
                <a:cs typeface="Times New Roman"/>
                <a:sym typeface="Times New Roman"/>
              </a:defRPr>
            </a:pPr>
            <a:endParaRPr lang="en-US" sz="3200" b="1" dirty="0" smtClean="0">
              <a:latin typeface="Verdana" panose="020B0604030504040204" pitchFamily="34" charset="0"/>
              <a:ea typeface="Verdana" panose="020B0604030504040204" pitchFamily="34" charset="0"/>
            </a:endParaRPr>
          </a:p>
          <a:p>
            <a:pPr algn="just">
              <a:buClrTx/>
              <a:buFont typeface="Wingdings" panose="05000000000000000000" pitchFamily="2" charset="2"/>
              <a:buChar char="Ø"/>
              <a:defRPr sz="1800">
                <a:latin typeface="Times New Roman"/>
                <a:ea typeface="Times New Roman"/>
                <a:cs typeface="Times New Roman"/>
                <a:sym typeface="Times New Roman"/>
              </a:defRPr>
            </a:pPr>
            <a:r>
              <a:rPr lang="en-US" sz="3200" b="1" dirty="0" smtClean="0">
                <a:latin typeface="Verdana" panose="020B0604030504040204" pitchFamily="34" charset="0"/>
                <a:ea typeface="Verdana" panose="020B0604030504040204" pitchFamily="34" charset="0"/>
              </a:rPr>
              <a:t>Most of the shipments are routed by ‘Ship’  ~ 68%.</a:t>
            </a:r>
          </a:p>
          <a:p>
            <a:pPr algn="just">
              <a:buClrTx/>
              <a:buFont typeface="Wingdings" panose="05000000000000000000" pitchFamily="2" charset="2"/>
              <a:buChar char="Ø"/>
              <a:defRPr sz="1800">
                <a:latin typeface="Times New Roman"/>
                <a:ea typeface="Times New Roman"/>
                <a:cs typeface="Times New Roman"/>
                <a:sym typeface="Times New Roman"/>
              </a:defRPr>
            </a:pPr>
            <a:endParaRPr lang="en-US" sz="3200" b="1" dirty="0" smtClean="0">
              <a:latin typeface="Verdana" panose="020B0604030504040204" pitchFamily="34" charset="0"/>
              <a:ea typeface="Verdana" panose="020B0604030504040204" pitchFamily="34" charset="0"/>
            </a:endParaRPr>
          </a:p>
          <a:p>
            <a:pPr algn="just">
              <a:buClrTx/>
              <a:buFont typeface="Wingdings" panose="05000000000000000000" pitchFamily="2" charset="2"/>
              <a:buChar char="Ø"/>
              <a:defRPr sz="1800">
                <a:latin typeface="Times New Roman"/>
                <a:ea typeface="Times New Roman"/>
                <a:cs typeface="Times New Roman"/>
                <a:sym typeface="Times New Roman"/>
              </a:defRPr>
            </a:pPr>
            <a:r>
              <a:rPr lang="en-US" sz="3200" b="1" dirty="0" smtClean="0">
                <a:latin typeface="Verdana" panose="020B0604030504040204" pitchFamily="34" charset="0"/>
                <a:ea typeface="Verdana" panose="020B0604030504040204" pitchFamily="34" charset="0"/>
              </a:rPr>
              <a:t>Block “F” looks most busiest warehouse.</a:t>
            </a:r>
          </a:p>
          <a:p>
            <a:pPr algn="just">
              <a:buClrTx/>
              <a:buFont typeface="Wingdings" panose="05000000000000000000" pitchFamily="2" charset="2"/>
              <a:buChar char="Ø"/>
              <a:defRPr sz="1800">
                <a:latin typeface="Times New Roman"/>
                <a:ea typeface="Times New Roman"/>
                <a:cs typeface="Times New Roman"/>
                <a:sym typeface="Times New Roman"/>
              </a:defRPr>
            </a:pPr>
            <a:endParaRPr lang="en-US" sz="3200" b="1" dirty="0" smtClean="0">
              <a:latin typeface="Verdana" panose="020B0604030504040204" pitchFamily="34" charset="0"/>
              <a:ea typeface="Verdana" panose="020B0604030504040204" pitchFamily="34" charset="0"/>
            </a:endParaRPr>
          </a:p>
          <a:p>
            <a:pPr algn="just">
              <a:buClrTx/>
              <a:buFont typeface="Wingdings" panose="05000000000000000000" pitchFamily="2" charset="2"/>
              <a:buChar char="Ø"/>
              <a:defRPr sz="1800">
                <a:latin typeface="Times New Roman"/>
                <a:ea typeface="Times New Roman"/>
                <a:cs typeface="Times New Roman"/>
                <a:sym typeface="Times New Roman"/>
              </a:defRPr>
            </a:pPr>
            <a:r>
              <a:rPr lang="en-US" sz="3200" b="1" dirty="0" smtClean="0">
                <a:latin typeface="Verdana" panose="020B0604030504040204" pitchFamily="34" charset="0"/>
                <a:ea typeface="Verdana" panose="020B0604030504040204" pitchFamily="34" charset="0"/>
              </a:rPr>
              <a:t>Gender has no correlation to on-time or delayed delivery.</a:t>
            </a:r>
          </a:p>
          <a:p>
            <a:pPr algn="just">
              <a:buClrTx/>
              <a:buFont typeface="Wingdings" panose="05000000000000000000" pitchFamily="2" charset="2"/>
              <a:buChar char="Ø"/>
              <a:defRPr sz="1800">
                <a:latin typeface="Times New Roman"/>
                <a:ea typeface="Times New Roman"/>
                <a:cs typeface="Times New Roman"/>
                <a:sym typeface="Times New Roman"/>
              </a:defRPr>
            </a:pPr>
            <a:endParaRPr lang="en-US" sz="3200" b="1" dirty="0" smtClean="0">
              <a:latin typeface="Verdana" panose="020B0604030504040204" pitchFamily="34" charset="0"/>
              <a:ea typeface="Verdana" panose="020B0604030504040204" pitchFamily="34" charset="0"/>
            </a:endParaRPr>
          </a:p>
          <a:p>
            <a:pPr algn="just">
              <a:buClrTx/>
              <a:buFont typeface="Wingdings" panose="05000000000000000000" pitchFamily="2" charset="2"/>
              <a:buChar char="Ø"/>
              <a:defRPr sz="1800">
                <a:latin typeface="Times New Roman"/>
                <a:ea typeface="Times New Roman"/>
                <a:cs typeface="Times New Roman"/>
                <a:sym typeface="Times New Roman"/>
              </a:defRPr>
            </a:pPr>
            <a:r>
              <a:rPr lang="en-US" sz="3200" b="1" dirty="0" smtClean="0">
                <a:latin typeface="Verdana" panose="020B0604030504040204" pitchFamily="34" charset="0"/>
                <a:ea typeface="Verdana" panose="020B0604030504040204" pitchFamily="34" charset="0"/>
              </a:rPr>
              <a:t>From discount offer &amp; Shipment trends, we can see that higher the discount, the shipment is late.</a:t>
            </a:r>
          </a:p>
          <a:p>
            <a:pPr algn="just">
              <a:buClrTx/>
              <a:buFont typeface="Wingdings" panose="05000000000000000000" pitchFamily="2" charset="2"/>
              <a:buChar char="Ø"/>
              <a:defRPr sz="1800">
                <a:latin typeface="Times New Roman"/>
                <a:ea typeface="Times New Roman"/>
                <a:cs typeface="Times New Roman"/>
                <a:sym typeface="Times New Roman"/>
              </a:defRPr>
            </a:pPr>
            <a:endParaRPr lang="en-US" sz="3200" b="1" dirty="0">
              <a:latin typeface="Verdana" panose="020B0604030504040204" pitchFamily="34" charset="0"/>
              <a:ea typeface="Verdana" panose="020B0604030504040204" pitchFamily="34" charset="0"/>
            </a:endParaRPr>
          </a:p>
          <a:p>
            <a:pPr algn="just">
              <a:buClrTx/>
              <a:buFont typeface="Wingdings" panose="05000000000000000000" pitchFamily="2" charset="2"/>
              <a:buChar char="Ø"/>
            </a:pPr>
            <a:r>
              <a:rPr lang="en-IN" sz="3200" b="1" dirty="0">
                <a:latin typeface="Verdana" panose="020B0604030504040204" pitchFamily="34" charset="0"/>
                <a:ea typeface="Verdana" panose="020B0604030504040204" pitchFamily="34" charset="0"/>
                <a:cs typeface="Times New Roman"/>
              </a:rPr>
              <a:t>Column “ID” has been </a:t>
            </a:r>
            <a:r>
              <a:rPr lang="en-IN" sz="3200" b="1" dirty="0" smtClean="0">
                <a:latin typeface="Verdana" panose="020B0604030504040204" pitchFamily="34" charset="0"/>
                <a:ea typeface="Verdana" panose="020B0604030504040204" pitchFamily="34" charset="0"/>
                <a:cs typeface="Times New Roman"/>
              </a:rPr>
              <a:t>removed.</a:t>
            </a:r>
            <a:endParaRPr lang="en-IN" sz="3200" b="1" dirty="0">
              <a:latin typeface="Verdana" panose="020B0604030504040204" pitchFamily="34" charset="0"/>
              <a:ea typeface="Verdana" panose="020B0604030504040204" pitchFamily="34" charset="0"/>
              <a:cs typeface="Times New Roman"/>
            </a:endParaRPr>
          </a:p>
        </p:txBody>
      </p:sp>
    </p:spTree>
    <p:extLst>
      <p:ext uri="{BB962C8B-B14F-4D97-AF65-F5344CB8AC3E}">
        <p14:creationId xmlns:p14="http://schemas.microsoft.com/office/powerpoint/2010/main" val="128479307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Outliers in Prior_Purchases &amp; Discount Offer"/>
          <p:cNvSpPr txBox="1">
            <a:spLocks noGrp="1"/>
          </p:cNvSpPr>
          <p:nvPr>
            <p:ph type="title"/>
          </p:nvPr>
        </p:nvSpPr>
        <p:spPr>
          <a:xfrm>
            <a:off x="0" y="0"/>
            <a:ext cx="22653938" cy="2206014"/>
          </a:xfrm>
          <a:prstGeom prst="rect">
            <a:avLst/>
          </a:prstGeom>
          <a:solidFill>
            <a:srgbClr val="FFFFFF"/>
          </a:solidFill>
        </p:spPr>
        <p:txBody>
          <a:bodyPr>
            <a:normAutofit fontScale="90000"/>
          </a:bodyPr>
          <a:lstStyle>
            <a:lvl1pPr defTabSz="1706837">
              <a:lnSpc>
                <a:spcPct val="90000"/>
              </a:lnSpc>
              <a:defRPr sz="8119" spc="-243">
                <a:gradFill flip="none" rotWithShape="1">
                  <a:gsLst>
                    <a:gs pos="0">
                      <a:srgbClr val="000000"/>
                    </a:gs>
                    <a:gs pos="100000">
                      <a:srgbClr val="FF00F7"/>
                    </a:gs>
                  </a:gsLst>
                  <a:lin ang="3967761" scaled="0"/>
                </a:gradFill>
              </a:defRPr>
            </a:lvl1pPr>
          </a:lstStyle>
          <a:p>
            <a:pPr defTabSz="1438619">
              <a:defRPr sz="8584" spc="-257">
                <a:gradFill flip="none" rotWithShape="1">
                  <a:gsLst>
                    <a:gs pos="0">
                      <a:srgbClr val="00E8FF"/>
                    </a:gs>
                    <a:gs pos="100000">
                      <a:srgbClr val="FF00F7"/>
                    </a:gs>
                  </a:gsLst>
                  <a:lin ang="3967761" scaled="0"/>
                </a:gradFill>
              </a:defRPr>
            </a:pPr>
            <a:r>
              <a:rPr lang="en-IN" sz="7200" spc="-260" dirty="0" smtClean="0">
                <a:solidFill>
                  <a:srgbClr val="002060"/>
                </a:solidFill>
                <a:latin typeface="Verdana" panose="020B0604030504040204" pitchFamily="34" charset="0"/>
                <a:ea typeface="Verdana" panose="020B0604030504040204" pitchFamily="34" charset="0"/>
              </a:rPr>
              <a:t>Removing Outliers</a:t>
            </a:r>
            <a:r>
              <a:rPr lang="en-IN" sz="7200" spc="-260" dirty="0">
                <a:solidFill>
                  <a:srgbClr val="002060"/>
                </a:solidFill>
                <a:latin typeface="Verdana" panose="020B0604030504040204" pitchFamily="34" charset="0"/>
                <a:ea typeface="Verdana" panose="020B0604030504040204" pitchFamily="34" charset="0"/>
              </a:rPr>
              <a:t/>
            </a:r>
            <a:br>
              <a:rPr lang="en-IN" sz="7200" spc="-260" dirty="0">
                <a:solidFill>
                  <a:srgbClr val="002060"/>
                </a:solidFill>
                <a:latin typeface="Verdana" panose="020B0604030504040204" pitchFamily="34" charset="0"/>
                <a:ea typeface="Verdana" panose="020B0604030504040204" pitchFamily="34" charset="0"/>
              </a:rPr>
            </a:br>
            <a:r>
              <a:rPr lang="en-IN" sz="7200" spc="-260" dirty="0" smtClean="0">
                <a:solidFill>
                  <a:srgbClr val="002060"/>
                </a:solidFill>
                <a:latin typeface="Verdana" panose="020B0604030504040204" pitchFamily="34" charset="0"/>
                <a:ea typeface="Verdana" panose="020B0604030504040204" pitchFamily="34" charset="0"/>
              </a:rPr>
              <a:t/>
            </a:r>
            <a:br>
              <a:rPr lang="en-IN" sz="7200" spc="-260" dirty="0" smtClean="0">
                <a:solidFill>
                  <a:srgbClr val="002060"/>
                </a:solidFill>
                <a:latin typeface="Verdana" panose="020B0604030504040204" pitchFamily="34" charset="0"/>
                <a:ea typeface="Verdana" panose="020B0604030504040204" pitchFamily="34" charset="0"/>
              </a:rPr>
            </a:br>
            <a:r>
              <a:rPr sz="4000" spc="-260" dirty="0" smtClean="0">
                <a:solidFill>
                  <a:schemeClr val="tx1"/>
                </a:solidFill>
                <a:latin typeface="Verdana" panose="020B0604030504040204" pitchFamily="34" charset="0"/>
                <a:ea typeface="Verdana" panose="020B0604030504040204" pitchFamily="34" charset="0"/>
              </a:rPr>
              <a:t>Outliers </a:t>
            </a:r>
            <a:r>
              <a:rPr sz="4000" spc="-260" dirty="0">
                <a:solidFill>
                  <a:schemeClr val="tx1"/>
                </a:solidFill>
                <a:latin typeface="Verdana" panose="020B0604030504040204" pitchFamily="34" charset="0"/>
                <a:ea typeface="Verdana" panose="020B0604030504040204" pitchFamily="34" charset="0"/>
              </a:rPr>
              <a:t>in </a:t>
            </a:r>
            <a:r>
              <a:rPr sz="4000" spc="-260" dirty="0">
                <a:solidFill>
                  <a:srgbClr val="FF0000"/>
                </a:solidFill>
                <a:latin typeface="Verdana" panose="020B0604030504040204" pitchFamily="34" charset="0"/>
                <a:ea typeface="Verdana" panose="020B0604030504040204" pitchFamily="34" charset="0"/>
              </a:rPr>
              <a:t>Prior Purchases </a:t>
            </a:r>
            <a:r>
              <a:rPr sz="4000" spc="-260" dirty="0">
                <a:solidFill>
                  <a:schemeClr val="tx1"/>
                </a:solidFill>
                <a:latin typeface="Verdana" panose="020B0604030504040204" pitchFamily="34" charset="0"/>
                <a:ea typeface="Verdana" panose="020B0604030504040204" pitchFamily="34" charset="0"/>
              </a:rPr>
              <a:t>&amp; </a:t>
            </a:r>
            <a:r>
              <a:rPr sz="4000" spc="-260" dirty="0">
                <a:solidFill>
                  <a:srgbClr val="FF0000"/>
                </a:solidFill>
                <a:latin typeface="Verdana" panose="020B0604030504040204" pitchFamily="34" charset="0"/>
                <a:ea typeface="Verdana" panose="020B0604030504040204" pitchFamily="34" charset="0"/>
              </a:rPr>
              <a:t>Discount Offer</a:t>
            </a:r>
          </a:p>
        </p:txBody>
      </p:sp>
      <p:sp>
        <p:nvSpPr>
          <p:cNvPr id="202" name="We Can See That There's 1003 Outliers in Prior Purchases &amp; 1382 Outlier in Discount."/>
          <p:cNvSpPr txBox="1">
            <a:spLocks noGrp="1"/>
          </p:cNvSpPr>
          <p:nvPr>
            <p:ph type="body" idx="1"/>
          </p:nvPr>
        </p:nvSpPr>
        <p:spPr>
          <a:xfrm>
            <a:off x="1730062" y="11902650"/>
            <a:ext cx="20923876" cy="1527605"/>
          </a:xfrm>
          <a:prstGeom prst="rect">
            <a:avLst/>
          </a:prstGeom>
        </p:spPr>
        <p:txBody>
          <a:bodyPr/>
          <a:lstStyle/>
          <a:p>
            <a:r>
              <a:rPr dirty="0">
                <a:latin typeface="Verdana" panose="020B0604030504040204" pitchFamily="34" charset="0"/>
                <a:ea typeface="Verdana" panose="020B0604030504040204" pitchFamily="34" charset="0"/>
              </a:rPr>
              <a:t>We Can See That There's 1003 Outliers in </a:t>
            </a:r>
            <a:r>
              <a:rPr dirty="0" smtClean="0">
                <a:solidFill>
                  <a:srgbClr val="FF0000"/>
                </a:solidFill>
                <a:latin typeface="Verdana" panose="020B0604030504040204" pitchFamily="34" charset="0"/>
                <a:ea typeface="Verdana" panose="020B0604030504040204" pitchFamily="34" charset="0"/>
              </a:rPr>
              <a:t>Prior</a:t>
            </a:r>
            <a:r>
              <a:rPr lang="en-IN" sz="7200" spc="-260" dirty="0">
                <a:solidFill>
                  <a:srgbClr val="FF0000"/>
                </a:solidFill>
                <a:latin typeface="Verdana" panose="020B0604030504040204" pitchFamily="34" charset="0"/>
                <a:ea typeface="Verdana" panose="020B0604030504040204" pitchFamily="34" charset="0"/>
                <a:cs typeface="+mj-cs"/>
              </a:rPr>
              <a:t> </a:t>
            </a:r>
            <a:r>
              <a:rPr dirty="0" smtClean="0">
                <a:solidFill>
                  <a:srgbClr val="FF0000"/>
                </a:solidFill>
                <a:latin typeface="Verdana" panose="020B0604030504040204" pitchFamily="34" charset="0"/>
                <a:ea typeface="Verdana" panose="020B0604030504040204" pitchFamily="34" charset="0"/>
              </a:rPr>
              <a:t>Purchases</a:t>
            </a:r>
            <a:r>
              <a:rPr sz="7200" spc="-260" dirty="0" smtClean="0">
                <a:solidFill>
                  <a:srgbClr val="FF0000"/>
                </a:solidFill>
                <a:latin typeface="Verdana" panose="020B0604030504040204" pitchFamily="34" charset="0"/>
                <a:ea typeface="Verdana" panose="020B0604030504040204" pitchFamily="34" charset="0"/>
                <a:cs typeface="+mj-cs"/>
              </a:rPr>
              <a:t> </a:t>
            </a:r>
            <a:r>
              <a:rPr dirty="0">
                <a:latin typeface="Verdana" panose="020B0604030504040204" pitchFamily="34" charset="0"/>
                <a:ea typeface="Verdana" panose="020B0604030504040204" pitchFamily="34" charset="0"/>
              </a:rPr>
              <a:t>&amp; 1382 Outlier in </a:t>
            </a:r>
            <a:r>
              <a:rPr dirty="0">
                <a:solidFill>
                  <a:srgbClr val="FF0000"/>
                </a:solidFill>
                <a:latin typeface="Verdana" panose="020B0604030504040204" pitchFamily="34" charset="0"/>
                <a:ea typeface="Verdana" panose="020B0604030504040204" pitchFamily="34" charset="0"/>
              </a:rPr>
              <a:t>Discount</a:t>
            </a:r>
            <a:r>
              <a:rPr dirty="0">
                <a:latin typeface="Verdana" panose="020B0604030504040204" pitchFamily="34" charset="0"/>
                <a:ea typeface="Verdana" panose="020B0604030504040204" pitchFamily="34" charset="0"/>
              </a:rPr>
              <a:t>.</a:t>
            </a:r>
          </a:p>
        </p:txBody>
      </p:sp>
      <p:pic>
        <p:nvPicPr>
          <p:cNvPr id="203" name="Image 22-05-22 at 7.11 PM.jpg" descr="Image 22-05-22 at 7.11 PM.jpg"/>
          <p:cNvPicPr>
            <a:picLocks noChangeAspect="1"/>
          </p:cNvPicPr>
          <p:nvPr/>
        </p:nvPicPr>
        <p:blipFill>
          <a:blip r:embed="rId2">
            <a:extLst/>
          </a:blip>
          <a:stretch>
            <a:fillRect/>
          </a:stretch>
        </p:blipFill>
        <p:spPr>
          <a:xfrm>
            <a:off x="3400505" y="2790644"/>
            <a:ext cx="7229168" cy="9112006"/>
          </a:xfrm>
          <a:prstGeom prst="rect">
            <a:avLst/>
          </a:prstGeom>
          <a:ln w="12700">
            <a:miter lim="400000"/>
          </a:ln>
        </p:spPr>
      </p:pic>
      <p:pic>
        <p:nvPicPr>
          <p:cNvPr id="204" name="Image 22-05-22 at 7.12 PM.jpg" descr="Image 22-05-22 at 7.12 PM.jpg"/>
          <p:cNvPicPr>
            <a:picLocks noChangeAspect="1"/>
          </p:cNvPicPr>
          <p:nvPr/>
        </p:nvPicPr>
        <p:blipFill>
          <a:blip r:embed="rId3">
            <a:extLst/>
          </a:blip>
          <a:stretch>
            <a:fillRect/>
          </a:stretch>
        </p:blipFill>
        <p:spPr>
          <a:xfrm>
            <a:off x="13564491" y="2790644"/>
            <a:ext cx="6962508" cy="9112006"/>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 name="Image 22-05-22 at 1.23 PM.jpg" descr="Image 22-05-22 at 1.23 PM.jpg"/>
          <p:cNvPicPr>
            <a:picLocks noChangeAspect="1"/>
          </p:cNvPicPr>
          <p:nvPr/>
        </p:nvPicPr>
        <p:blipFill>
          <a:blip r:embed="rId2">
            <a:extLst/>
          </a:blip>
          <a:stretch>
            <a:fillRect/>
          </a:stretch>
        </p:blipFill>
        <p:spPr>
          <a:xfrm>
            <a:off x="379900" y="2776661"/>
            <a:ext cx="18971422" cy="9591428"/>
          </a:xfrm>
          <a:prstGeom prst="rect">
            <a:avLst/>
          </a:prstGeom>
          <a:ln w="12700">
            <a:miter lim="400000"/>
          </a:ln>
        </p:spPr>
      </p:pic>
      <p:sp>
        <p:nvSpPr>
          <p:cNvPr id="2" name="Title 1"/>
          <p:cNvSpPr>
            <a:spLocks noGrp="1"/>
          </p:cNvSpPr>
          <p:nvPr>
            <p:ph type="title"/>
          </p:nvPr>
        </p:nvSpPr>
        <p:spPr>
          <a:xfrm>
            <a:off x="1268943" y="1019175"/>
            <a:ext cx="17193336" cy="2641600"/>
          </a:xfrm>
        </p:spPr>
        <p:txBody>
          <a:bodyPr/>
          <a:lstStyle/>
          <a:p>
            <a:r>
              <a:rPr lang="en-IN" dirty="0" smtClean="0">
                <a:solidFill>
                  <a:srgbClr val="002060"/>
                </a:solidFill>
                <a:latin typeface="Verdana" panose="020B0604030504040204" pitchFamily="34" charset="0"/>
                <a:ea typeface="Verdana" panose="020B0604030504040204" pitchFamily="34" charset="0"/>
              </a:rPr>
              <a:t>After Removing Outliers </a:t>
            </a:r>
            <a:endParaRPr lang="en-IN" dirty="0">
              <a:solidFill>
                <a:srgbClr val="002060"/>
              </a:solidFill>
              <a:latin typeface="Verdana" panose="020B0604030504040204" pitchFamily="34" charset="0"/>
              <a:ea typeface="Verdana" panose="020B0604030504040204" pitchFamily="34" charset="0"/>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p:cNvSpPr>
            <a:spLocks noGrp="1"/>
          </p:cNvSpPr>
          <p:nvPr>
            <p:ph type="title"/>
          </p:nvPr>
        </p:nvSpPr>
        <p:spPr>
          <a:xfrm>
            <a:off x="1640418" y="1393829"/>
            <a:ext cx="17193336" cy="2641600"/>
          </a:xfrm>
        </p:spPr>
        <p:txBody>
          <a:bodyPr/>
          <a:lstStyle/>
          <a:p>
            <a:pPr algn="ctr"/>
            <a:r>
              <a:rPr lang="en-IN" dirty="0">
                <a:solidFill>
                  <a:srgbClr val="002060"/>
                </a:solidFill>
                <a:latin typeface="Verdana" panose="020B0604030504040204" pitchFamily="34" charset="0"/>
                <a:ea typeface="Verdana" panose="020B0604030504040204" pitchFamily="34" charset="0"/>
              </a:rPr>
              <a:t>Creating Dummies Variables</a:t>
            </a:r>
            <a:br>
              <a:rPr lang="en-IN" dirty="0">
                <a:solidFill>
                  <a:srgbClr val="002060"/>
                </a:solidFill>
                <a:latin typeface="Verdana" panose="020B0604030504040204" pitchFamily="34" charset="0"/>
                <a:ea typeface="Verdana" panose="020B0604030504040204" pitchFamily="34" charset="0"/>
              </a:rPr>
            </a:br>
            <a:endParaRPr lang="en-IN" dirty="0"/>
          </a:p>
        </p:txBody>
      </p:sp>
      <p:sp>
        <p:nvSpPr>
          <p:cNvPr id="4" name="Text Placeholder 3"/>
          <p:cNvSpPr>
            <a:spLocks noGrp="1"/>
          </p:cNvSpPr>
          <p:nvPr>
            <p:ph type="body" idx="1"/>
          </p:nvPr>
        </p:nvSpPr>
        <p:spPr>
          <a:xfrm>
            <a:off x="1640418" y="4035429"/>
            <a:ext cx="17193336" cy="7423146"/>
          </a:xfrm>
        </p:spPr>
        <p:txBody>
          <a:bodyPr/>
          <a:lstStyle/>
          <a:p>
            <a:pPr marL="0" indent="0">
              <a:buNone/>
            </a:pPr>
            <a:endParaRPr lang="en-IN" dirty="0"/>
          </a:p>
        </p:txBody>
      </p:sp>
      <p:pic>
        <p:nvPicPr>
          <p:cNvPr id="7" name="Image 20-05-22 at 3.40 PM.jpg" descr="Image 20-05-22 at 3.40 PM.jpg"/>
          <p:cNvPicPr>
            <a:picLocks noChangeAspect="1"/>
          </p:cNvPicPr>
          <p:nvPr/>
        </p:nvPicPr>
        <p:blipFill>
          <a:blip r:embed="rId2">
            <a:extLst/>
          </a:blip>
          <a:stretch>
            <a:fillRect/>
          </a:stretch>
        </p:blipFill>
        <p:spPr>
          <a:xfrm>
            <a:off x="1640418" y="4035429"/>
            <a:ext cx="17193336" cy="7423146"/>
          </a:xfrm>
          <a:prstGeom prst="rect">
            <a:avLst/>
          </a:prstGeom>
          <a:ln w="12700">
            <a:miter lim="400000"/>
          </a:ln>
        </p:spPr>
      </p:pic>
    </p:spTree>
    <p:extLst>
      <p:ext uri="{BB962C8B-B14F-4D97-AF65-F5344CB8AC3E}">
        <p14:creationId xmlns:p14="http://schemas.microsoft.com/office/powerpoint/2010/main" val="2097986305"/>
      </p:ext>
    </p:extLst>
  </p:cSld>
  <p:clrMapOvr>
    <a:masterClrMapping/>
  </p:clrMapOvr>
  <p:transition spd="med"/>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Facet</Template>
  <TotalTime>150</TotalTime>
  <Words>512</Words>
  <Application>Microsoft Office PowerPoint</Application>
  <PresentationFormat>Custom</PresentationFormat>
  <Paragraphs>148</Paragraphs>
  <Slides>26</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26</vt:i4>
      </vt:variant>
    </vt:vector>
  </HeadingPairs>
  <TitlesOfParts>
    <vt:vector size="41" baseType="lpstr">
      <vt:lpstr>Arial Unicode MS</vt:lpstr>
      <vt:lpstr>Arial</vt:lpstr>
      <vt:lpstr>Calibri</vt:lpstr>
      <vt:lpstr>Calibri Light</vt:lpstr>
      <vt:lpstr>Century Gothic</vt:lpstr>
      <vt:lpstr>Graphik</vt:lpstr>
      <vt:lpstr>Graphik Medium</vt:lpstr>
      <vt:lpstr>Graphik Semibold</vt:lpstr>
      <vt:lpstr>Helvetica Neue</vt:lpstr>
      <vt:lpstr>Times New Roman</vt:lpstr>
      <vt:lpstr>Trebuchet MS</vt:lpstr>
      <vt:lpstr>Verdana</vt:lpstr>
      <vt:lpstr>Wingdings</vt:lpstr>
      <vt:lpstr>Wingdings 3</vt:lpstr>
      <vt:lpstr>Facet</vt:lpstr>
      <vt:lpstr>PowerPoint Presentation</vt:lpstr>
      <vt:lpstr>Business Problem </vt:lpstr>
      <vt:lpstr>Project Flow</vt:lpstr>
      <vt:lpstr>Data set </vt:lpstr>
      <vt:lpstr>Dataset Details </vt:lpstr>
      <vt:lpstr>EDA </vt:lpstr>
      <vt:lpstr>Removing Outliers  Outliers in Prior Purchases &amp; Discount Offer</vt:lpstr>
      <vt:lpstr>After Removing Outliers </vt:lpstr>
      <vt:lpstr>Creating Dummies Variables </vt:lpstr>
      <vt:lpstr>EDA Visualisation </vt:lpstr>
      <vt:lpstr>Reached On Time By Gender</vt:lpstr>
      <vt:lpstr>Visualization</vt:lpstr>
      <vt:lpstr>Reached on Time or Not </vt:lpstr>
      <vt:lpstr>Correlation in Dataset</vt:lpstr>
      <vt:lpstr>Outlier Detection</vt:lpstr>
      <vt:lpstr>Feature Engineering using chi-square technique </vt:lpstr>
      <vt:lpstr>Making Data Ready For Model Training</vt:lpstr>
      <vt:lpstr>Machines Learning Models</vt:lpstr>
      <vt:lpstr> Decision Tree Classifier     Accuracy Score for Decision Tree model: 66.86%       </vt:lpstr>
      <vt:lpstr> Random Forest Classifier     Accuracy Score for Random Forest model: 83.48%       </vt:lpstr>
      <vt:lpstr> Logistic Regression Classifier     Accuracy Score for Logistic Regression Classifier model : 63.68%       </vt:lpstr>
      <vt:lpstr> XGBoost Classifier   1. Average Accuracy of XGBoost Model After KFold Cross Validation: 65.45902059723716 %  2. Accuracy Score for XGBoost Classifier model : 63.68%        </vt:lpstr>
      <vt:lpstr>Model Comparison </vt:lpstr>
      <vt:lpstr>PowerPoint Presentation</vt:lpstr>
      <vt:lpstr>Suggestions for Company</vt:lpstr>
      <vt:lpstr>Challenges Faced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Shipment Prediction </dc:title>
  <cp:lastModifiedBy>Microsoft account</cp:lastModifiedBy>
  <cp:revision>18</cp:revision>
  <dcterms:modified xsi:type="dcterms:W3CDTF">2022-05-25T13:58:35Z</dcterms:modified>
</cp:coreProperties>
</file>